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5"/>
  </p:notesMasterIdLst>
  <p:handoutMasterIdLst>
    <p:handoutMasterId r:id="rId16"/>
  </p:handoutMasterIdLst>
  <p:sldIdLst>
    <p:sldId id="1387" r:id="rId5"/>
    <p:sldId id="1373" r:id="rId6"/>
    <p:sldId id="444" r:id="rId7"/>
    <p:sldId id="1383" r:id="rId8"/>
    <p:sldId id="1388" r:id="rId9"/>
    <p:sldId id="1389" r:id="rId10"/>
    <p:sldId id="395" r:id="rId11"/>
    <p:sldId id="1390" r:id="rId12"/>
    <p:sldId id="315" r:id="rId13"/>
    <p:sldId id="1391"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BF4E60-9EC8-456A-B457-7A9DDC7A9F2B}" v="1975" dt="2023-01-31T15:27:47.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94618" autoAdjust="0"/>
  </p:normalViewPr>
  <p:slideViewPr>
    <p:cSldViewPr snapToGrid="0">
      <p:cViewPr varScale="1">
        <p:scale>
          <a:sx n="95" d="100"/>
          <a:sy n="95" d="100"/>
        </p:scale>
        <p:origin x="498" y="9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irimu, David" userId="05a32252-be47-4381-a0f4-9b1fab92f6ef" providerId="ADAL" clId="{F7BF4E60-9EC8-456A-B457-7A9DDC7A9F2B}"/>
    <pc:docChg chg="undo custSel modSld">
      <pc:chgData name="Wairimu, David" userId="05a32252-be47-4381-a0f4-9b1fab92f6ef" providerId="ADAL" clId="{F7BF4E60-9EC8-456A-B457-7A9DDC7A9F2B}" dt="2023-01-31T15:38:25.916" v="667" actId="1076"/>
      <pc:docMkLst>
        <pc:docMk/>
      </pc:docMkLst>
      <pc:sldChg chg="addSp delSp modSp mod setBg">
        <pc:chgData name="Wairimu, David" userId="05a32252-be47-4381-a0f4-9b1fab92f6ef" providerId="ADAL" clId="{F7BF4E60-9EC8-456A-B457-7A9DDC7A9F2B}" dt="2023-01-31T15:28:37.291" v="298" actId="1076"/>
        <pc:sldMkLst>
          <pc:docMk/>
          <pc:sldMk cId="2372473493" sldId="395"/>
        </pc:sldMkLst>
        <pc:spChg chg="add del mod">
          <ac:chgData name="Wairimu, David" userId="05a32252-be47-4381-a0f4-9b1fab92f6ef" providerId="ADAL" clId="{F7BF4E60-9EC8-456A-B457-7A9DDC7A9F2B}" dt="2023-01-24T13:59:46.493" v="142" actId="478"/>
          <ac:spMkLst>
            <pc:docMk/>
            <pc:sldMk cId="2372473493" sldId="395"/>
            <ac:spMk id="5" creationId="{D1A590BC-4D8F-1C67-30C7-465CF6A8614E}"/>
          </ac:spMkLst>
        </pc:spChg>
        <pc:spChg chg="add del">
          <ac:chgData name="Wairimu, David" userId="05a32252-be47-4381-a0f4-9b1fab92f6ef" providerId="ADAL" clId="{F7BF4E60-9EC8-456A-B457-7A9DDC7A9F2B}" dt="2023-01-31T15:25:06.661" v="229" actId="11529"/>
          <ac:spMkLst>
            <pc:docMk/>
            <pc:sldMk cId="2372473493" sldId="395"/>
            <ac:spMk id="9" creationId="{91C534C3-AB65-E54C-83F0-14DC568CEC72}"/>
          </ac:spMkLst>
        </pc:spChg>
        <pc:spChg chg="add mod">
          <ac:chgData name="Wairimu, David" userId="05a32252-be47-4381-a0f4-9b1fab92f6ef" providerId="ADAL" clId="{F7BF4E60-9EC8-456A-B457-7A9DDC7A9F2B}" dt="2023-01-31T15:27:25.768" v="287" actId="1076"/>
          <ac:spMkLst>
            <pc:docMk/>
            <pc:sldMk cId="2372473493" sldId="395"/>
            <ac:spMk id="10" creationId="{0BF40CB3-EFCB-25A4-FA66-5F082EA56137}"/>
          </ac:spMkLst>
        </pc:spChg>
        <pc:spChg chg="add mod">
          <ac:chgData name="Wairimu, David" userId="05a32252-be47-4381-a0f4-9b1fab92f6ef" providerId="ADAL" clId="{F7BF4E60-9EC8-456A-B457-7A9DDC7A9F2B}" dt="2023-01-31T15:26:08.685" v="273" actId="20577"/>
          <ac:spMkLst>
            <pc:docMk/>
            <pc:sldMk cId="2372473493" sldId="395"/>
            <ac:spMk id="11" creationId="{1A575FE2-EB2C-2504-DC79-681CC8F2185E}"/>
          </ac:spMkLst>
        </pc:spChg>
        <pc:spChg chg="add mod">
          <ac:chgData name="Wairimu, David" userId="05a32252-be47-4381-a0f4-9b1fab92f6ef" providerId="ADAL" clId="{F7BF4E60-9EC8-456A-B457-7A9DDC7A9F2B}" dt="2023-01-31T15:27:44.972" v="292" actId="1076"/>
          <ac:spMkLst>
            <pc:docMk/>
            <pc:sldMk cId="2372473493" sldId="395"/>
            <ac:spMk id="12" creationId="{F4630905-8A79-1CAF-3B38-20C51DD9D872}"/>
          </ac:spMkLst>
        </pc:spChg>
        <pc:spChg chg="mod">
          <ac:chgData name="Wairimu, David" userId="05a32252-be47-4381-a0f4-9b1fab92f6ef" providerId="ADAL" clId="{F7BF4E60-9EC8-456A-B457-7A9DDC7A9F2B}" dt="2023-01-31T15:28:06.566" v="296" actId="1076"/>
          <ac:spMkLst>
            <pc:docMk/>
            <pc:sldMk cId="2372473493" sldId="395"/>
            <ac:spMk id="62" creationId="{97ACD12C-4B53-E25B-68D2-FF221DCEC01A}"/>
          </ac:spMkLst>
        </pc:spChg>
        <pc:spChg chg="mod">
          <ac:chgData name="Wairimu, David" userId="05a32252-be47-4381-a0f4-9b1fab92f6ef" providerId="ADAL" clId="{F7BF4E60-9EC8-456A-B457-7A9DDC7A9F2B}" dt="2023-01-31T15:21:08.049" v="221" actId="6549"/>
          <ac:spMkLst>
            <pc:docMk/>
            <pc:sldMk cId="2372473493" sldId="395"/>
            <ac:spMk id="2048" creationId="{EA76A2D9-1A2F-79FD-E26A-4CF0A9B1D26D}"/>
          </ac:spMkLst>
        </pc:spChg>
        <pc:spChg chg="mod">
          <ac:chgData name="Wairimu, David" userId="05a32252-be47-4381-a0f4-9b1fab92f6ef" providerId="ADAL" clId="{F7BF4E60-9EC8-456A-B457-7A9DDC7A9F2B}" dt="2023-01-31T15:28:37.291" v="298" actId="1076"/>
          <ac:spMkLst>
            <pc:docMk/>
            <pc:sldMk cId="2372473493" sldId="395"/>
            <ac:spMk id="2062" creationId="{6D2C6F11-0847-6698-9430-84F0FE52DC4C}"/>
          </ac:spMkLst>
        </pc:spChg>
        <pc:picChg chg="add del mod">
          <ac:chgData name="Wairimu, David" userId="05a32252-be47-4381-a0f4-9b1fab92f6ef" providerId="ADAL" clId="{F7BF4E60-9EC8-456A-B457-7A9DDC7A9F2B}" dt="2023-01-31T15:17:03.562" v="163" actId="478"/>
          <ac:picMkLst>
            <pc:docMk/>
            <pc:sldMk cId="2372473493" sldId="395"/>
            <ac:picMk id="2" creationId="{F0AFB360-8DB4-C40D-4948-AF549E3250D6}"/>
          </ac:picMkLst>
        </pc:picChg>
        <pc:picChg chg="add del mod">
          <ac:chgData name="Wairimu, David" userId="05a32252-be47-4381-a0f4-9b1fab92f6ef" providerId="ADAL" clId="{F7BF4E60-9EC8-456A-B457-7A9DDC7A9F2B}" dt="2023-01-31T15:17:01.700" v="162" actId="478"/>
          <ac:picMkLst>
            <pc:docMk/>
            <pc:sldMk cId="2372473493" sldId="395"/>
            <ac:picMk id="3" creationId="{87FBA3C3-F6DF-3E83-05CC-9A602DDF602A}"/>
          </ac:picMkLst>
        </pc:picChg>
        <pc:picChg chg="add del mod">
          <ac:chgData name="Wairimu, David" userId="05a32252-be47-4381-a0f4-9b1fab92f6ef" providerId="ADAL" clId="{F7BF4E60-9EC8-456A-B457-7A9DDC7A9F2B}" dt="2023-01-31T15:24:35.590" v="222" actId="478"/>
          <ac:picMkLst>
            <pc:docMk/>
            <pc:sldMk cId="2372473493" sldId="395"/>
            <ac:picMk id="5" creationId="{D7EBA3C1-E18F-9878-4095-4CCF6A5DBAC6}"/>
          </ac:picMkLst>
        </pc:picChg>
        <pc:picChg chg="add mod">
          <ac:chgData name="Wairimu, David" userId="05a32252-be47-4381-a0f4-9b1fab92f6ef" providerId="ADAL" clId="{F7BF4E60-9EC8-456A-B457-7A9DDC7A9F2B}" dt="2023-01-31T15:24:47.920" v="227" actId="14100"/>
          <ac:picMkLst>
            <pc:docMk/>
            <pc:sldMk cId="2372473493" sldId="395"/>
            <ac:picMk id="8" creationId="{E7309905-217C-C8CF-0753-9A56C9AE7DA3}"/>
          </ac:picMkLst>
        </pc:picChg>
        <pc:picChg chg="del mod">
          <ac:chgData name="Wairimu, David" userId="05a32252-be47-4381-a0f4-9b1fab92f6ef" providerId="ADAL" clId="{F7BF4E60-9EC8-456A-B457-7A9DDC7A9F2B}" dt="2023-01-24T13:59:30.708" v="140" actId="478"/>
          <ac:picMkLst>
            <pc:docMk/>
            <pc:sldMk cId="2372473493" sldId="395"/>
            <ac:picMk id="39" creationId="{A6AF5CDF-88BA-324F-72DB-D8B1EA64E2CD}"/>
          </ac:picMkLst>
        </pc:picChg>
        <pc:picChg chg="del mod">
          <ac:chgData name="Wairimu, David" userId="05a32252-be47-4381-a0f4-9b1fab92f6ef" providerId="ADAL" clId="{F7BF4E60-9EC8-456A-B457-7A9DDC7A9F2B}" dt="2023-01-24T13:52:36.236" v="80" actId="478"/>
          <ac:picMkLst>
            <pc:docMk/>
            <pc:sldMk cId="2372473493" sldId="395"/>
            <ac:picMk id="41" creationId="{7462BC83-36F7-FBCC-5671-CCED41FA063D}"/>
          </ac:picMkLst>
        </pc:picChg>
        <pc:picChg chg="mod">
          <ac:chgData name="Wairimu, David" userId="05a32252-be47-4381-a0f4-9b1fab92f6ef" providerId="ADAL" clId="{F7BF4E60-9EC8-456A-B457-7A9DDC7A9F2B}" dt="2023-01-24T13:52:24.434" v="76" actId="1076"/>
          <ac:picMkLst>
            <pc:docMk/>
            <pc:sldMk cId="2372473493" sldId="395"/>
            <ac:picMk id="43" creationId="{C94A1696-E353-3693-50DF-338C6C5416B5}"/>
          </ac:picMkLst>
        </pc:picChg>
        <pc:picChg chg="mod">
          <ac:chgData name="Wairimu, David" userId="05a32252-be47-4381-a0f4-9b1fab92f6ef" providerId="ADAL" clId="{F7BF4E60-9EC8-456A-B457-7A9DDC7A9F2B}" dt="2023-01-24T13:52:08.521" v="72" actId="1076"/>
          <ac:picMkLst>
            <pc:docMk/>
            <pc:sldMk cId="2372473493" sldId="395"/>
            <ac:picMk id="45" creationId="{68601672-A37C-88E4-E239-6E4E9F142389}"/>
          </ac:picMkLst>
        </pc:picChg>
        <pc:picChg chg="mod">
          <ac:chgData name="Wairimu, David" userId="05a32252-be47-4381-a0f4-9b1fab92f6ef" providerId="ADAL" clId="{F7BF4E60-9EC8-456A-B457-7A9DDC7A9F2B}" dt="2023-01-24T13:51:54.723" v="70" actId="1076"/>
          <ac:picMkLst>
            <pc:docMk/>
            <pc:sldMk cId="2372473493" sldId="395"/>
            <ac:picMk id="47" creationId="{DB35A6A1-9936-B9E0-714F-36E07C301170}"/>
          </ac:picMkLst>
        </pc:picChg>
        <pc:picChg chg="del mod">
          <ac:chgData name="Wairimu, David" userId="05a32252-be47-4381-a0f4-9b1fab92f6ef" providerId="ADAL" clId="{F7BF4E60-9EC8-456A-B457-7A9DDC7A9F2B}" dt="2023-01-24T13:46:44.478" v="7" actId="478"/>
          <ac:picMkLst>
            <pc:docMk/>
            <pc:sldMk cId="2372473493" sldId="395"/>
            <ac:picMk id="49" creationId="{E3D8AD66-72C7-9769-05BF-46473F9124AC}"/>
          </ac:picMkLst>
        </pc:picChg>
        <pc:picChg chg="mod">
          <ac:chgData name="Wairimu, David" userId="05a32252-be47-4381-a0f4-9b1fab92f6ef" providerId="ADAL" clId="{F7BF4E60-9EC8-456A-B457-7A9DDC7A9F2B}" dt="2023-01-24T13:52:19.502" v="74" actId="1076"/>
          <ac:picMkLst>
            <pc:docMk/>
            <pc:sldMk cId="2372473493" sldId="395"/>
            <ac:picMk id="2050" creationId="{2A01A383-E195-45DD-6416-6C64ED5EA85A}"/>
          </ac:picMkLst>
        </pc:picChg>
        <pc:picChg chg="mod">
          <ac:chgData name="Wairimu, David" userId="05a32252-be47-4381-a0f4-9b1fab92f6ef" providerId="ADAL" clId="{F7BF4E60-9EC8-456A-B457-7A9DDC7A9F2B}" dt="2023-01-24T14:02:07.694" v="161" actId="1076"/>
          <ac:picMkLst>
            <pc:docMk/>
            <pc:sldMk cId="2372473493" sldId="395"/>
            <ac:picMk id="2066" creationId="{D67539CB-A01A-29C4-8AA9-133E24D9A240}"/>
          </ac:picMkLst>
        </pc:picChg>
        <pc:cxnChg chg="add mod">
          <ac:chgData name="Wairimu, David" userId="05a32252-be47-4381-a0f4-9b1fab92f6ef" providerId="ADAL" clId="{F7BF4E60-9EC8-456A-B457-7A9DDC7A9F2B}" dt="2023-01-31T15:27:30.469" v="288" actId="14100"/>
          <ac:cxnSpMkLst>
            <pc:docMk/>
            <pc:sldMk cId="2372473493" sldId="395"/>
            <ac:cxnSpMk id="14" creationId="{1750E9ED-725A-696E-8212-F23FB53E0B24}"/>
          </ac:cxnSpMkLst>
        </pc:cxnChg>
        <pc:cxnChg chg="add mod">
          <ac:chgData name="Wairimu, David" userId="05a32252-be47-4381-a0f4-9b1fab92f6ef" providerId="ADAL" clId="{F7BF4E60-9EC8-456A-B457-7A9DDC7A9F2B}" dt="2023-01-31T15:27:41.540" v="291" actId="14100"/>
          <ac:cxnSpMkLst>
            <pc:docMk/>
            <pc:sldMk cId="2372473493" sldId="395"/>
            <ac:cxnSpMk id="17" creationId="{B4B4B4B6-A4A7-3BFF-E6A9-7C6BBFE5D179}"/>
          </ac:cxnSpMkLst>
        </pc:cxnChg>
        <pc:cxnChg chg="add mod">
          <ac:chgData name="Wairimu, David" userId="05a32252-be47-4381-a0f4-9b1fab92f6ef" providerId="ADAL" clId="{F7BF4E60-9EC8-456A-B457-7A9DDC7A9F2B}" dt="2023-01-31T15:27:55.132" v="295" actId="14100"/>
          <ac:cxnSpMkLst>
            <pc:docMk/>
            <pc:sldMk cId="2372473493" sldId="395"/>
            <ac:cxnSpMk id="20" creationId="{5C1CF3A6-1107-D280-6501-36C1E486E366}"/>
          </ac:cxnSpMkLst>
        </pc:cxnChg>
      </pc:sldChg>
      <pc:sldChg chg="modSp mod">
        <pc:chgData name="Wairimu, David" userId="05a32252-be47-4381-a0f4-9b1fab92f6ef" providerId="ADAL" clId="{F7BF4E60-9EC8-456A-B457-7A9DDC7A9F2B}" dt="2023-01-31T15:38:25.916" v="667" actId="1076"/>
        <pc:sldMkLst>
          <pc:docMk/>
          <pc:sldMk cId="3042787766" sldId="1391"/>
        </pc:sldMkLst>
        <pc:spChg chg="mod">
          <ac:chgData name="Wairimu, David" userId="05a32252-be47-4381-a0f4-9b1fab92f6ef" providerId="ADAL" clId="{F7BF4E60-9EC8-456A-B457-7A9DDC7A9F2B}" dt="2023-01-31T15:30:05.550" v="318" actId="20577"/>
          <ac:spMkLst>
            <pc:docMk/>
            <pc:sldMk cId="3042787766" sldId="1391"/>
            <ac:spMk id="3" creationId="{855B6B94-98A5-B7C4-1236-D21123E3E275}"/>
          </ac:spMkLst>
        </pc:spChg>
        <pc:spChg chg="mod">
          <ac:chgData name="Wairimu, David" userId="05a32252-be47-4381-a0f4-9b1fab92f6ef" providerId="ADAL" clId="{F7BF4E60-9EC8-456A-B457-7A9DDC7A9F2B}" dt="2023-01-31T15:38:25.916" v="667" actId="1076"/>
          <ac:spMkLst>
            <pc:docMk/>
            <pc:sldMk cId="3042787766" sldId="1391"/>
            <ac:spMk id="4" creationId="{9901DB4C-DD92-1D7C-0AA9-A6E350F292AF}"/>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AB4EE-E4D7-4D9D-80E4-2747AA9CA0D2}" type="doc">
      <dgm:prSet loTypeId="urn:microsoft.com/office/officeart/2005/8/layout/matrix2" loCatId="matrix" qsTypeId="urn:microsoft.com/office/officeart/2005/8/quickstyle/3d3" qsCatId="3D" csTypeId="urn:microsoft.com/office/officeart/2005/8/colors/colorful3" csCatId="colorful" phldr="1"/>
      <dgm:spPr>
        <a:scene3d>
          <a:camera prst="orthographicFront">
            <a:rot lat="0" lon="0" rev="0"/>
          </a:camera>
          <a:lightRig rig="balanced" dir="t">
            <a:rot lat="0" lon="0" rev="8700000"/>
          </a:lightRig>
        </a:scene3d>
      </dgm:spPr>
      <dgm:t>
        <a:bodyPr/>
        <a:lstStyle/>
        <a:p>
          <a:endParaRPr lang="en-US"/>
        </a:p>
      </dgm:t>
    </dgm:pt>
    <dgm:pt modelId="{F2BC31E9-0B72-46D5-8ED4-D6EAFF3DCD0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Family Unit</a:t>
          </a:r>
        </a:p>
      </dgm:t>
    </dgm:pt>
    <dgm:pt modelId="{2E7762BC-6D99-4833-90BA-CAFC4F3F5412}" type="parTrans" cxnId="{D574672C-D23A-4DE9-BE18-77A20E4B1148}">
      <dgm:prSet/>
      <dgm:spPr/>
      <dgm:t>
        <a:bodyPr/>
        <a:lstStyle/>
        <a:p>
          <a:endParaRPr lang="en-US"/>
        </a:p>
      </dgm:t>
    </dgm:pt>
    <dgm:pt modelId="{3DA74762-A622-4464-9365-3AB76CC78F8F}" type="sibTrans" cxnId="{D574672C-D23A-4DE9-BE18-77A20E4B1148}">
      <dgm:prSet/>
      <dgm:spPr/>
      <dgm:t>
        <a:bodyPr/>
        <a:lstStyle/>
        <a:p>
          <a:endParaRPr lang="en-US"/>
        </a:p>
      </dgm:t>
    </dgm:pt>
    <dgm:pt modelId="{FAF501EE-9118-48D8-9CCB-E874ACFE912D}">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i="0" dirty="0"/>
            <a:t>Mental Health</a:t>
          </a:r>
          <a:endParaRPr lang="en-US" dirty="0"/>
        </a:p>
      </dgm:t>
    </dgm:pt>
    <dgm:pt modelId="{41A86B71-0813-42C5-8B28-33A0EDAB88C4}" type="parTrans" cxnId="{80224F6E-21F9-4C24-B12F-21B4CE71CB5E}">
      <dgm:prSet/>
      <dgm:spPr/>
      <dgm:t>
        <a:bodyPr/>
        <a:lstStyle/>
        <a:p>
          <a:endParaRPr lang="en-US"/>
        </a:p>
      </dgm:t>
    </dgm:pt>
    <dgm:pt modelId="{E4232A1E-6FB1-4F4C-8A30-F082FCD99510}" type="sibTrans" cxnId="{80224F6E-21F9-4C24-B12F-21B4CE71CB5E}">
      <dgm:prSet/>
      <dgm:spPr/>
      <dgm:t>
        <a:bodyPr/>
        <a:lstStyle/>
        <a:p>
          <a:endParaRPr lang="en-US"/>
        </a:p>
      </dgm:t>
    </dgm:pt>
    <dgm:pt modelId="{F9431EC5-6F73-410B-90B1-95CAFD943ABD}">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Bridge the gap by providing an avenue to address issues impacting the community. </a:t>
          </a:r>
        </a:p>
      </dgm:t>
    </dgm:pt>
    <dgm:pt modelId="{BD85DA2C-9476-421B-8B2A-4E504800F490}" type="parTrans" cxnId="{75C64A89-CD0D-41FC-9888-E4EF57E3C7F5}">
      <dgm:prSet/>
      <dgm:spPr/>
      <dgm:t>
        <a:bodyPr/>
        <a:lstStyle/>
        <a:p>
          <a:endParaRPr lang="en-US"/>
        </a:p>
      </dgm:t>
    </dgm:pt>
    <dgm:pt modelId="{25325C40-F6AA-4976-B8A9-8B3B448138CB}" type="sibTrans" cxnId="{75C64A89-CD0D-41FC-9888-E4EF57E3C7F5}">
      <dgm:prSet/>
      <dgm:spPr/>
      <dgm:t>
        <a:bodyPr/>
        <a:lstStyle/>
        <a:p>
          <a:endParaRPr lang="en-US"/>
        </a:p>
      </dgm:t>
    </dgm:pt>
    <dgm:pt modelId="{76983FFD-95F9-487A-9AE9-999EAEEA76D3}">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Education</a:t>
          </a:r>
        </a:p>
      </dgm:t>
    </dgm:pt>
    <dgm:pt modelId="{9222EAC5-C986-4F49-86C9-633EB1129BA8}" type="parTrans" cxnId="{F7BC2BA1-3C21-4A90-A5AE-B55AF852D001}">
      <dgm:prSet/>
      <dgm:spPr/>
      <dgm:t>
        <a:bodyPr/>
        <a:lstStyle/>
        <a:p>
          <a:endParaRPr lang="en-US"/>
        </a:p>
      </dgm:t>
    </dgm:pt>
    <dgm:pt modelId="{71E38307-238D-4BB6-8CA6-8041865EFBF7}" type="sibTrans" cxnId="{F7BC2BA1-3C21-4A90-A5AE-B55AF852D001}">
      <dgm:prSet/>
      <dgm:spPr/>
      <dgm:t>
        <a:bodyPr/>
        <a:lstStyle/>
        <a:p>
          <a:endParaRPr lang="en-US"/>
        </a:p>
      </dgm:t>
    </dgm:pt>
    <dgm:pt modelId="{6F80253F-92D9-403D-A731-2785BD0156F4}">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Food security</a:t>
          </a:r>
        </a:p>
      </dgm:t>
    </dgm:pt>
    <dgm:pt modelId="{EE4CA321-42D9-45D0-A636-BED15EAF170E}" type="parTrans" cxnId="{F7F15652-0D76-4C38-BC41-83C37BAADDD9}">
      <dgm:prSet/>
      <dgm:spPr/>
      <dgm:t>
        <a:bodyPr/>
        <a:lstStyle/>
        <a:p>
          <a:endParaRPr lang="en-US"/>
        </a:p>
      </dgm:t>
    </dgm:pt>
    <dgm:pt modelId="{68A9020E-A449-4AE3-88B1-4C17AEB79DDF}" type="sibTrans" cxnId="{F7F15652-0D76-4C38-BC41-83C37BAADDD9}">
      <dgm:prSet/>
      <dgm:spPr/>
      <dgm:t>
        <a:bodyPr/>
        <a:lstStyle/>
        <a:p>
          <a:endParaRPr lang="en-US"/>
        </a:p>
      </dgm:t>
    </dgm:pt>
    <dgm:pt modelId="{0B7AEE7B-5E10-4F06-B878-CE6AC33B2F1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t>Develop a farm that caters to the needs for immigrants in the area. </a:t>
          </a:r>
          <a:endParaRPr lang="en-US" dirty="0"/>
        </a:p>
      </dgm:t>
    </dgm:pt>
    <dgm:pt modelId="{14803298-D88B-4B66-BA8E-7107C566CD76}" type="parTrans" cxnId="{3D28D186-5EAB-40F9-AD8D-B201F0C97929}">
      <dgm:prSet/>
      <dgm:spPr/>
      <dgm:t>
        <a:bodyPr/>
        <a:lstStyle/>
        <a:p>
          <a:endParaRPr lang="en-US"/>
        </a:p>
      </dgm:t>
    </dgm:pt>
    <dgm:pt modelId="{F0671625-2770-4A31-BC06-05A787B14DCC}" type="sibTrans" cxnId="{3D28D186-5EAB-40F9-AD8D-B201F0C97929}">
      <dgm:prSet/>
      <dgm:spPr/>
      <dgm:t>
        <a:bodyPr/>
        <a:lstStyle/>
        <a:p>
          <a:endParaRPr lang="en-US"/>
        </a:p>
      </dgm:t>
    </dgm:pt>
    <dgm:pt modelId="{E59C4CBE-5E3F-478F-B661-4F3E82E6E9B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Be a learning institution for both skills and culture. </a:t>
          </a:r>
        </a:p>
      </dgm:t>
    </dgm:pt>
    <dgm:pt modelId="{E606AD86-91C2-4CF1-897D-49F1CFC757DF}" type="sibTrans" cxnId="{89771FB1-1F04-4B90-921C-7A2CAED8F063}">
      <dgm:prSet/>
      <dgm:spPr/>
      <dgm:t>
        <a:bodyPr/>
        <a:lstStyle/>
        <a:p>
          <a:endParaRPr lang="en-US"/>
        </a:p>
      </dgm:t>
    </dgm:pt>
    <dgm:pt modelId="{A5326161-AD72-408E-BE18-A85CBA615F91}" type="parTrans" cxnId="{89771FB1-1F04-4B90-921C-7A2CAED8F063}">
      <dgm:prSet/>
      <dgm:spPr/>
      <dgm:t>
        <a:bodyPr/>
        <a:lstStyle/>
        <a:p>
          <a:endParaRPr lang="en-US"/>
        </a:p>
      </dgm:t>
    </dgm:pt>
    <dgm:pt modelId="{359B7676-EB5F-46E4-BC94-0522E19DB6C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Man/Woman of Character</a:t>
          </a:r>
        </a:p>
      </dgm:t>
    </dgm:pt>
    <dgm:pt modelId="{163A7D95-4929-4127-A7E9-FF83B8C6C8C4}" type="parTrans" cxnId="{006B1312-DB97-4C99-B933-2C831FA1F330}">
      <dgm:prSet/>
      <dgm:spPr/>
      <dgm:t>
        <a:bodyPr/>
        <a:lstStyle/>
        <a:p>
          <a:endParaRPr lang="en-US"/>
        </a:p>
      </dgm:t>
    </dgm:pt>
    <dgm:pt modelId="{F419A81B-BA4E-4F28-9D9E-3B1FFBC8DBF0}" type="sibTrans" cxnId="{006B1312-DB97-4C99-B933-2C831FA1F330}">
      <dgm:prSet/>
      <dgm:spPr/>
      <dgm:t>
        <a:bodyPr/>
        <a:lstStyle/>
        <a:p>
          <a:endParaRPr lang="en-US"/>
        </a:p>
      </dgm:t>
    </dgm:pt>
    <dgm:pt modelId="{4A58FBA2-310E-43DF-B9E1-B5D10C85332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What is a family</a:t>
          </a:r>
        </a:p>
      </dgm:t>
    </dgm:pt>
    <dgm:pt modelId="{F01BEB1D-27A6-464A-9FA8-BF587FBC78AE}" type="parTrans" cxnId="{FF0A90EE-C9AC-4CB7-8C79-E2D728325A5D}">
      <dgm:prSet/>
      <dgm:spPr/>
      <dgm:t>
        <a:bodyPr/>
        <a:lstStyle/>
        <a:p>
          <a:endParaRPr lang="en-US"/>
        </a:p>
      </dgm:t>
    </dgm:pt>
    <dgm:pt modelId="{C9BEF148-7387-4D9A-8F6E-D1F1C40524B2}" type="sibTrans" cxnId="{FF0A90EE-C9AC-4CB7-8C79-E2D728325A5D}">
      <dgm:prSet/>
      <dgm:spPr/>
      <dgm:t>
        <a:bodyPr/>
        <a:lstStyle/>
        <a:p>
          <a:endParaRPr lang="en-US"/>
        </a:p>
      </dgm:t>
    </dgm:pt>
    <dgm:pt modelId="{B79C6A75-B15C-481F-B122-72D3DC35CAE2}" type="pres">
      <dgm:prSet presAssocID="{3DEAB4EE-E4D7-4D9D-80E4-2747AA9CA0D2}" presName="matrix" presStyleCnt="0">
        <dgm:presLayoutVars>
          <dgm:chMax val="1"/>
          <dgm:dir/>
          <dgm:resizeHandles val="exact"/>
        </dgm:presLayoutVars>
      </dgm:prSet>
      <dgm:spPr/>
    </dgm:pt>
    <dgm:pt modelId="{9FC2F86D-5F54-46F0-B777-3554F5DC700C}" type="pres">
      <dgm:prSet presAssocID="{3DEAB4EE-E4D7-4D9D-80E4-2747AA9CA0D2}" presName="axisShape" presStyleLbl="bgShp" presStyleIdx="0" presStyleCn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pt>
    <dgm:pt modelId="{2988427D-3B52-4DAB-93DF-F37C2965B053}" type="pres">
      <dgm:prSet presAssocID="{3DEAB4EE-E4D7-4D9D-80E4-2747AA9CA0D2}" presName="rect1" presStyleLbl="node1" presStyleIdx="0" presStyleCnt="4">
        <dgm:presLayoutVars>
          <dgm:chMax val="0"/>
          <dgm:chPref val="0"/>
          <dgm:bulletEnabled val="1"/>
        </dgm:presLayoutVars>
      </dgm:prSet>
      <dgm:spPr/>
    </dgm:pt>
    <dgm:pt modelId="{2EEAFDCD-E2F0-40D9-9338-77B4EDEAAA70}" type="pres">
      <dgm:prSet presAssocID="{3DEAB4EE-E4D7-4D9D-80E4-2747AA9CA0D2}" presName="rect2" presStyleLbl="node1" presStyleIdx="1" presStyleCnt="4">
        <dgm:presLayoutVars>
          <dgm:chMax val="0"/>
          <dgm:chPref val="0"/>
          <dgm:bulletEnabled val="1"/>
        </dgm:presLayoutVars>
      </dgm:prSet>
      <dgm:spPr/>
    </dgm:pt>
    <dgm:pt modelId="{924B2A3A-4450-4644-88C3-C89C6D18272D}" type="pres">
      <dgm:prSet presAssocID="{3DEAB4EE-E4D7-4D9D-80E4-2747AA9CA0D2}" presName="rect3" presStyleLbl="node1" presStyleIdx="2" presStyleCnt="4">
        <dgm:presLayoutVars>
          <dgm:chMax val="0"/>
          <dgm:chPref val="0"/>
          <dgm:bulletEnabled val="1"/>
        </dgm:presLayoutVars>
      </dgm:prSet>
      <dgm:spPr/>
    </dgm:pt>
    <dgm:pt modelId="{6B0E6C8F-A223-4FEC-A5A4-899124DDDD8F}" type="pres">
      <dgm:prSet presAssocID="{3DEAB4EE-E4D7-4D9D-80E4-2747AA9CA0D2}" presName="rect4" presStyleLbl="node1" presStyleIdx="3" presStyleCnt="4">
        <dgm:presLayoutVars>
          <dgm:chMax val="0"/>
          <dgm:chPref val="0"/>
          <dgm:bulletEnabled val="1"/>
        </dgm:presLayoutVars>
      </dgm:prSet>
      <dgm:spPr/>
    </dgm:pt>
  </dgm:ptLst>
  <dgm:cxnLst>
    <dgm:cxn modelId="{F0AC2906-7AB4-405B-A5B1-656EA893FEE2}" type="presOf" srcId="{76983FFD-95F9-487A-9AE9-999EAEEA76D3}" destId="{924B2A3A-4450-4644-88C3-C89C6D18272D}" srcOrd="0" destOrd="0" presId="urn:microsoft.com/office/officeart/2005/8/layout/matrix2"/>
    <dgm:cxn modelId="{DD18DC0B-A2DC-4C7A-842C-1D6C84B937E3}" type="presOf" srcId="{E59C4CBE-5E3F-478F-B661-4F3E82E6E9BA}" destId="{924B2A3A-4450-4644-88C3-C89C6D18272D}" srcOrd="0" destOrd="1" presId="urn:microsoft.com/office/officeart/2005/8/layout/matrix2"/>
    <dgm:cxn modelId="{006B1312-DB97-4C99-B933-2C831FA1F330}" srcId="{F2BC31E9-0B72-46D5-8ED4-D6EAFF3DCD05}" destId="{359B7676-EB5F-46E4-BC94-0522E19DB6C0}" srcOrd="0" destOrd="0" parTransId="{163A7D95-4929-4127-A7E9-FF83B8C6C8C4}" sibTransId="{F419A81B-BA4E-4F28-9D9E-3B1FFBC8DBF0}"/>
    <dgm:cxn modelId="{D574672C-D23A-4DE9-BE18-77A20E4B1148}" srcId="{3DEAB4EE-E4D7-4D9D-80E4-2747AA9CA0D2}" destId="{F2BC31E9-0B72-46D5-8ED4-D6EAFF3DCD05}" srcOrd="0" destOrd="0" parTransId="{2E7762BC-6D99-4833-90BA-CAFC4F3F5412}" sibTransId="{3DA74762-A622-4464-9365-3AB76CC78F8F}"/>
    <dgm:cxn modelId="{6FFB573B-0C2E-4008-AEF6-4DF026026866}" type="presOf" srcId="{3DEAB4EE-E4D7-4D9D-80E4-2747AA9CA0D2}" destId="{B79C6A75-B15C-481F-B122-72D3DC35CAE2}" srcOrd="0" destOrd="0" presId="urn:microsoft.com/office/officeart/2005/8/layout/matrix2"/>
    <dgm:cxn modelId="{80224F6E-21F9-4C24-B12F-21B4CE71CB5E}" srcId="{3DEAB4EE-E4D7-4D9D-80E4-2747AA9CA0D2}" destId="{FAF501EE-9118-48D8-9CCB-E874ACFE912D}" srcOrd="1" destOrd="0" parTransId="{41A86B71-0813-42C5-8B28-33A0EDAB88C4}" sibTransId="{E4232A1E-6FB1-4F4C-8A30-F082FCD99510}"/>
    <dgm:cxn modelId="{F7F15652-0D76-4C38-BC41-83C37BAADDD9}" srcId="{3DEAB4EE-E4D7-4D9D-80E4-2747AA9CA0D2}" destId="{6F80253F-92D9-403D-A731-2785BD0156F4}" srcOrd="3" destOrd="0" parTransId="{EE4CA321-42D9-45D0-A636-BED15EAF170E}" sibTransId="{68A9020E-A449-4AE3-88B1-4C17AEB79DDF}"/>
    <dgm:cxn modelId="{2124D578-4EEB-4CD1-8AC4-7328ED155828}" type="presOf" srcId="{4A58FBA2-310E-43DF-B9E1-B5D10C85332A}" destId="{2988427D-3B52-4DAB-93DF-F37C2965B053}" srcOrd="0" destOrd="2" presId="urn:microsoft.com/office/officeart/2005/8/layout/matrix2"/>
    <dgm:cxn modelId="{70D2EB5A-439E-4F13-B192-25DDC04FBAF0}" type="presOf" srcId="{6F80253F-92D9-403D-A731-2785BD0156F4}" destId="{6B0E6C8F-A223-4FEC-A5A4-899124DDDD8F}" srcOrd="0" destOrd="0" presId="urn:microsoft.com/office/officeart/2005/8/layout/matrix2"/>
    <dgm:cxn modelId="{3D28D186-5EAB-40F9-AD8D-B201F0C97929}" srcId="{6F80253F-92D9-403D-A731-2785BD0156F4}" destId="{0B7AEE7B-5E10-4F06-B878-CE6AC33B2F10}" srcOrd="0" destOrd="0" parTransId="{14803298-D88B-4B66-BA8E-7107C566CD76}" sibTransId="{F0671625-2770-4A31-BC06-05A787B14DCC}"/>
    <dgm:cxn modelId="{75C64A89-CD0D-41FC-9888-E4EF57E3C7F5}" srcId="{FAF501EE-9118-48D8-9CCB-E874ACFE912D}" destId="{F9431EC5-6F73-410B-90B1-95CAFD943ABD}" srcOrd="0" destOrd="0" parTransId="{BD85DA2C-9476-421B-8B2A-4E504800F490}" sibTransId="{25325C40-F6AA-4976-B8A9-8B3B448138CB}"/>
    <dgm:cxn modelId="{6C7C8599-6328-4E03-95CD-83FAFB6F356C}" type="presOf" srcId="{359B7676-EB5F-46E4-BC94-0522E19DB6C0}" destId="{2988427D-3B52-4DAB-93DF-F37C2965B053}" srcOrd="0" destOrd="1" presId="urn:microsoft.com/office/officeart/2005/8/layout/matrix2"/>
    <dgm:cxn modelId="{F7BC2BA1-3C21-4A90-A5AE-B55AF852D001}" srcId="{3DEAB4EE-E4D7-4D9D-80E4-2747AA9CA0D2}" destId="{76983FFD-95F9-487A-9AE9-999EAEEA76D3}" srcOrd="2" destOrd="0" parTransId="{9222EAC5-C986-4F49-86C9-633EB1129BA8}" sibTransId="{71E38307-238D-4BB6-8CA6-8041865EFBF7}"/>
    <dgm:cxn modelId="{89771FB1-1F04-4B90-921C-7A2CAED8F063}" srcId="{76983FFD-95F9-487A-9AE9-999EAEEA76D3}" destId="{E59C4CBE-5E3F-478F-B661-4F3E82E6E9BA}" srcOrd="0" destOrd="0" parTransId="{A5326161-AD72-408E-BE18-A85CBA615F91}" sibTransId="{E606AD86-91C2-4CF1-897D-49F1CFC757DF}"/>
    <dgm:cxn modelId="{BF3FFFC3-C60C-4B70-BE0B-B09601B8D435}" type="presOf" srcId="{FAF501EE-9118-48D8-9CCB-E874ACFE912D}" destId="{2EEAFDCD-E2F0-40D9-9338-77B4EDEAAA70}" srcOrd="0" destOrd="0" presId="urn:microsoft.com/office/officeart/2005/8/layout/matrix2"/>
    <dgm:cxn modelId="{31B8D8CF-514B-4F0A-B2F7-2953012CD862}" type="presOf" srcId="{F2BC31E9-0B72-46D5-8ED4-D6EAFF3DCD05}" destId="{2988427D-3B52-4DAB-93DF-F37C2965B053}" srcOrd="0" destOrd="0" presId="urn:microsoft.com/office/officeart/2005/8/layout/matrix2"/>
    <dgm:cxn modelId="{EE07BAD7-D5B4-4111-8CFB-F1C4718D7524}" type="presOf" srcId="{F9431EC5-6F73-410B-90B1-95CAFD943ABD}" destId="{2EEAFDCD-E2F0-40D9-9338-77B4EDEAAA70}" srcOrd="0" destOrd="1" presId="urn:microsoft.com/office/officeart/2005/8/layout/matrix2"/>
    <dgm:cxn modelId="{655A1ED9-0498-4CEC-9BCE-0C8D0A28511D}" type="presOf" srcId="{0B7AEE7B-5E10-4F06-B878-CE6AC33B2F10}" destId="{6B0E6C8F-A223-4FEC-A5A4-899124DDDD8F}" srcOrd="0" destOrd="1" presId="urn:microsoft.com/office/officeart/2005/8/layout/matrix2"/>
    <dgm:cxn modelId="{FF0A90EE-C9AC-4CB7-8C79-E2D728325A5D}" srcId="{F2BC31E9-0B72-46D5-8ED4-D6EAFF3DCD05}" destId="{4A58FBA2-310E-43DF-B9E1-B5D10C85332A}" srcOrd="1" destOrd="0" parTransId="{F01BEB1D-27A6-464A-9FA8-BF587FBC78AE}" sibTransId="{C9BEF148-7387-4D9A-8F6E-D1F1C40524B2}"/>
    <dgm:cxn modelId="{1423E165-79C8-446F-9CC2-9F9375CE1DE6}" type="presParOf" srcId="{B79C6A75-B15C-481F-B122-72D3DC35CAE2}" destId="{9FC2F86D-5F54-46F0-B777-3554F5DC700C}" srcOrd="0" destOrd="0" presId="urn:microsoft.com/office/officeart/2005/8/layout/matrix2"/>
    <dgm:cxn modelId="{FB238ED7-0A70-4435-8325-F4D19D1DB2AC}" type="presParOf" srcId="{B79C6A75-B15C-481F-B122-72D3DC35CAE2}" destId="{2988427D-3B52-4DAB-93DF-F37C2965B053}" srcOrd="1" destOrd="0" presId="urn:microsoft.com/office/officeart/2005/8/layout/matrix2"/>
    <dgm:cxn modelId="{C2670600-A719-4D84-A70D-34E54129BF2E}" type="presParOf" srcId="{B79C6A75-B15C-481F-B122-72D3DC35CAE2}" destId="{2EEAFDCD-E2F0-40D9-9338-77B4EDEAAA70}" srcOrd="2" destOrd="0" presId="urn:microsoft.com/office/officeart/2005/8/layout/matrix2"/>
    <dgm:cxn modelId="{A99DF518-D301-43F3-B524-B173C38C2583}" type="presParOf" srcId="{B79C6A75-B15C-481F-B122-72D3DC35CAE2}" destId="{924B2A3A-4450-4644-88C3-C89C6D18272D}" srcOrd="3" destOrd="0" presId="urn:microsoft.com/office/officeart/2005/8/layout/matrix2"/>
    <dgm:cxn modelId="{C38E7C09-4639-4AE3-B48C-77BA9BDB49E7}" type="presParOf" srcId="{B79C6A75-B15C-481F-B122-72D3DC35CAE2}" destId="{6B0E6C8F-A223-4FEC-A5A4-899124DDDD8F}" srcOrd="4" destOrd="0" presId="urn:microsoft.com/office/officeart/2005/8/layout/matrix2"/>
  </dgm:cxnLst>
  <dgm:bg>
    <a:blipFill dpi="0" rotWithShape="1">
      <a:blip xmlns:r="http://schemas.openxmlformats.org/officeDocument/2006/relationships" r:embed="rId1">
        <a:alphaModFix amt="0"/>
      </a:blip>
      <a:srcRect/>
      <a:tile tx="0" ty="0" sx="100000" sy="100000" flip="none" algn="tl"/>
    </a:blipFill>
    <a:effectLst>
      <a:glow rad="63500">
        <a:schemeClr val="accent3">
          <a:satMod val="175000"/>
          <a:alpha val="40000"/>
        </a:schemeClr>
      </a:glo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2F86D-5F54-46F0-B777-3554F5DC700C}">
      <dsp:nvSpPr>
        <dsp:cNvPr id="0" name=""/>
        <dsp:cNvSpPr/>
      </dsp:nvSpPr>
      <dsp:spPr>
        <a:xfrm>
          <a:off x="727658" y="0"/>
          <a:ext cx="4310996" cy="4310996"/>
        </a:xfrm>
        <a:prstGeom prst="quadArrow">
          <a:avLst>
            <a:gd name="adj1" fmla="val 2000"/>
            <a:gd name="adj2" fmla="val 4000"/>
            <a:gd name="adj3" fmla="val 5000"/>
          </a:avLst>
        </a:prstGeom>
        <a:solidFill>
          <a:schemeClr val="accent3">
            <a:tint val="40000"/>
            <a:hueOff val="0"/>
            <a:satOff val="0"/>
            <a:lumOff val="0"/>
            <a:alphaOff val="0"/>
          </a:schemeClr>
        </a:solidFill>
        <a:ln w="63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1">
          <a:scrgbClr r="0" g="0" b="0"/>
        </a:lnRef>
        <a:fillRef idx="1">
          <a:scrgbClr r="0" g="0" b="0"/>
        </a:fillRef>
        <a:effectRef idx="0">
          <a:scrgbClr r="0" g="0" b="0"/>
        </a:effectRef>
        <a:fontRef idx="minor"/>
      </dsp:style>
    </dsp:sp>
    <dsp:sp modelId="{2988427D-3B52-4DAB-93DF-F37C2965B053}">
      <dsp:nvSpPr>
        <dsp:cNvPr id="0" name=""/>
        <dsp:cNvSpPr/>
      </dsp:nvSpPr>
      <dsp:spPr>
        <a:xfrm>
          <a:off x="1007873" y="280214"/>
          <a:ext cx="1724398" cy="1724398"/>
        </a:xfrm>
        <a:prstGeom prst="roundRect">
          <a:avLst/>
        </a:prstGeom>
        <a:solidFill>
          <a:schemeClr val="accent3">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Family Unit</a:t>
          </a:r>
        </a:p>
        <a:p>
          <a:pPr marL="114300" lvl="1" indent="-114300" algn="l" defTabSz="622300">
            <a:lnSpc>
              <a:spcPct val="90000"/>
            </a:lnSpc>
            <a:spcBef>
              <a:spcPct val="0"/>
            </a:spcBef>
            <a:spcAft>
              <a:spcPct val="15000"/>
            </a:spcAft>
            <a:buChar char="•"/>
          </a:pPr>
          <a:r>
            <a:rPr lang="en-US" sz="1400" kern="1200" dirty="0"/>
            <a:t>Man/Woman of Character</a:t>
          </a:r>
        </a:p>
        <a:p>
          <a:pPr marL="114300" lvl="1" indent="-114300" algn="l" defTabSz="622300">
            <a:lnSpc>
              <a:spcPct val="90000"/>
            </a:lnSpc>
            <a:spcBef>
              <a:spcPct val="0"/>
            </a:spcBef>
            <a:spcAft>
              <a:spcPct val="15000"/>
            </a:spcAft>
            <a:buChar char="•"/>
          </a:pPr>
          <a:r>
            <a:rPr lang="en-US" sz="1400" kern="1200" dirty="0"/>
            <a:t>What is a family</a:t>
          </a:r>
        </a:p>
      </dsp:txBody>
      <dsp:txXfrm>
        <a:off x="1092051" y="364392"/>
        <a:ext cx="1556042" cy="1556042"/>
      </dsp:txXfrm>
    </dsp:sp>
    <dsp:sp modelId="{2EEAFDCD-E2F0-40D9-9338-77B4EDEAAA70}">
      <dsp:nvSpPr>
        <dsp:cNvPr id="0" name=""/>
        <dsp:cNvSpPr/>
      </dsp:nvSpPr>
      <dsp:spPr>
        <a:xfrm>
          <a:off x="3034041" y="280214"/>
          <a:ext cx="1724398" cy="1724398"/>
        </a:xfrm>
        <a:prstGeom prst="roundRect">
          <a:avLst/>
        </a:prstGeom>
        <a:solidFill>
          <a:schemeClr val="accent3">
            <a:hueOff val="-6093953"/>
            <a:satOff val="-17753"/>
            <a:lumOff val="3921"/>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0" kern="1200" dirty="0"/>
            <a:t>Mental Health</a:t>
          </a:r>
          <a:endParaRPr lang="en-US" sz="1800" kern="1200" dirty="0"/>
        </a:p>
        <a:p>
          <a:pPr marL="114300" lvl="1" indent="-114300" algn="l" defTabSz="622300">
            <a:lnSpc>
              <a:spcPct val="90000"/>
            </a:lnSpc>
            <a:spcBef>
              <a:spcPct val="0"/>
            </a:spcBef>
            <a:spcAft>
              <a:spcPct val="15000"/>
            </a:spcAft>
            <a:buChar char="•"/>
          </a:pPr>
          <a:r>
            <a:rPr lang="en-US" sz="1400" kern="1200" dirty="0"/>
            <a:t>Bridge the gap by providing an avenue to address issues impacting the community. </a:t>
          </a:r>
        </a:p>
      </dsp:txBody>
      <dsp:txXfrm>
        <a:off x="3118219" y="364392"/>
        <a:ext cx="1556042" cy="1556042"/>
      </dsp:txXfrm>
    </dsp:sp>
    <dsp:sp modelId="{924B2A3A-4450-4644-88C3-C89C6D18272D}">
      <dsp:nvSpPr>
        <dsp:cNvPr id="0" name=""/>
        <dsp:cNvSpPr/>
      </dsp:nvSpPr>
      <dsp:spPr>
        <a:xfrm>
          <a:off x="1007873" y="2306382"/>
          <a:ext cx="1724398" cy="1724398"/>
        </a:xfrm>
        <a:prstGeom prst="roundRect">
          <a:avLst/>
        </a:prstGeom>
        <a:solidFill>
          <a:schemeClr val="accent3">
            <a:hueOff val="-12187906"/>
            <a:satOff val="-35506"/>
            <a:lumOff val="7841"/>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Education</a:t>
          </a:r>
        </a:p>
        <a:p>
          <a:pPr marL="114300" lvl="1" indent="-114300" algn="l" defTabSz="622300">
            <a:lnSpc>
              <a:spcPct val="90000"/>
            </a:lnSpc>
            <a:spcBef>
              <a:spcPct val="0"/>
            </a:spcBef>
            <a:spcAft>
              <a:spcPct val="15000"/>
            </a:spcAft>
            <a:buChar char="•"/>
          </a:pPr>
          <a:r>
            <a:rPr lang="en-US" sz="1400" kern="1200" dirty="0"/>
            <a:t>Be a learning institution for both skills and culture. </a:t>
          </a:r>
        </a:p>
      </dsp:txBody>
      <dsp:txXfrm>
        <a:off x="1092051" y="2390560"/>
        <a:ext cx="1556042" cy="1556042"/>
      </dsp:txXfrm>
    </dsp:sp>
    <dsp:sp modelId="{6B0E6C8F-A223-4FEC-A5A4-899124DDDD8F}">
      <dsp:nvSpPr>
        <dsp:cNvPr id="0" name=""/>
        <dsp:cNvSpPr/>
      </dsp:nvSpPr>
      <dsp:spPr>
        <a:xfrm>
          <a:off x="3034041" y="2306382"/>
          <a:ext cx="1724398" cy="1724398"/>
        </a:xfrm>
        <a:prstGeom prst="roundRect">
          <a:avLst/>
        </a:prstGeom>
        <a:solidFill>
          <a:schemeClr val="accent3">
            <a:hueOff val="-18281860"/>
            <a:satOff val="-53259"/>
            <a:lumOff val="11762"/>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Food security</a:t>
          </a:r>
        </a:p>
        <a:p>
          <a:pPr marL="114300" lvl="1" indent="-114300" algn="l" defTabSz="622300">
            <a:lnSpc>
              <a:spcPct val="90000"/>
            </a:lnSpc>
            <a:spcBef>
              <a:spcPct val="0"/>
            </a:spcBef>
            <a:spcAft>
              <a:spcPct val="15000"/>
            </a:spcAft>
            <a:buChar char="•"/>
          </a:pPr>
          <a:r>
            <a:rPr lang="en-US" sz="1400" kern="1200"/>
            <a:t>Develop a farm that caters to the needs for immigrants in the area. </a:t>
          </a:r>
          <a:endParaRPr lang="en-US" sz="1400" kern="1200" dirty="0"/>
        </a:p>
      </dsp:txBody>
      <dsp:txXfrm>
        <a:off x="3118219" y="2390560"/>
        <a:ext cx="1556042" cy="155604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17F2C1D-F243-42AB-ADF2-E7CB4E04900E}" type="datetimeFigureOut">
              <a:rPr lang="en-US" smtClean="0"/>
              <a:t>1/24/2023</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20CE34E-5667-4A32-A6BA-10C7A552BC63}" type="datetimeFigureOut">
              <a:rPr lang="en-US" smtClean="0"/>
              <a:t>1/24/2023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9</a:t>
            </a:fld>
            <a:endParaRPr lang="en-US"/>
          </a:p>
        </p:txBody>
      </p:sp>
    </p:spTree>
    <p:extLst>
      <p:ext uri="{BB962C8B-B14F-4D97-AF65-F5344CB8AC3E}">
        <p14:creationId xmlns:p14="http://schemas.microsoft.com/office/powerpoint/2010/main" val="182261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0978C4-B873-954C-8A9C-34EC74DDF778}"/>
              </a:ext>
            </a:extLst>
          </p:cNvPr>
          <p:cNvSpPr>
            <a:spLocks noGrp="1"/>
          </p:cNvSpPr>
          <p:nvPr>
            <p:ph type="pic" sz="quarter" idx="10" hasCustomPrompt="1"/>
          </p:nvPr>
        </p:nvSpPr>
        <p:spPr>
          <a:xfrm>
            <a:off x="758825" y="1425575"/>
            <a:ext cx="6959600" cy="3905250"/>
          </a:xfrm>
          <a:prstGeom prst="rect">
            <a:avLst/>
          </a:prstGeom>
        </p:spPr>
        <p:txBody>
          <a:bodyPr/>
          <a:lstStyle>
            <a:lvl1pPr>
              <a:buNone/>
              <a:defRPr sz="1200">
                <a:latin typeface="Montserrat" pitchFamily="2" charset="77"/>
              </a:defRPr>
            </a:lvl1pPr>
          </a:lstStyle>
          <a:p>
            <a:r>
              <a:rPr lang="en-US"/>
              <a:t>Place photo here</a:t>
            </a:r>
          </a:p>
        </p:txBody>
      </p:sp>
    </p:spTree>
    <p:extLst>
      <p:ext uri="{BB962C8B-B14F-4D97-AF65-F5344CB8AC3E}">
        <p14:creationId xmlns:p14="http://schemas.microsoft.com/office/powerpoint/2010/main" val="36045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60000"/>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7"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hyperlink" Target="https://www.nass.usda.gov/Publications/AgCensus/2017/Online_Resources/Race,_Ethnicity_and_Gender_Profiles/Illinois/cpd17000.pdf" TargetMode="External"/><Relationship Id="rId3" Type="http://schemas.openxmlformats.org/officeDocument/2006/relationships/image" Target="../media/image8.jpeg"/><Relationship Id="rId7" Type="http://schemas.openxmlformats.org/officeDocument/2006/relationships/hyperlink" Target="https://agcensus.library.cornell.edu/wp-content/uploads/1920-Farm_Statistics_By_Race_Nativity_Sex.pdf" TargetMode="Externa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hyperlink" Target="https://www.nass.usda.gov/Publications/Highlights/2019/2017Census_Black_Producers.pdf" TargetMode="External"/><Relationship Id="rId11" Type="http://schemas.openxmlformats.org/officeDocument/2006/relationships/hyperlink" Target="https://www.bls.gov/news.release/pdf/forbrn.pdf" TargetMode="External"/><Relationship Id="rId5" Type="http://schemas.openxmlformats.org/officeDocument/2006/relationships/image" Target="../media/image5.jpeg"/><Relationship Id="rId10" Type="http://schemas.openxmlformats.org/officeDocument/2006/relationships/hyperlink" Target="https://www.pewresearch.org/fact-tank/2021/07/26/immigrants-in-u-s-experienced-higher-unemployment-in-the-pandemic-but-have-closed-the-gap/" TargetMode="External"/><Relationship Id="rId4" Type="http://schemas.openxmlformats.org/officeDocument/2006/relationships/image" Target="../media/image9.gif"/><Relationship Id="rId9" Type="http://schemas.openxmlformats.org/officeDocument/2006/relationships/hyperlink" Target="https://investigatemidwest.org/2022/02/15/an-illinois-bill-aims-to-counteract-a-decades-long-trend-the-decline-of-the-black-farme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jpeg"/><Relationship Id="rId7" Type="http://schemas.openxmlformats.org/officeDocument/2006/relationships/image" Target="../media/image13.jpeg"/><Relationship Id="rId12"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12.JPG"/><Relationship Id="rId11" Type="http://schemas.openxmlformats.org/officeDocument/2006/relationships/image" Target="../media/image17.jpe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1.xml"/><Relationship Id="rId11" Type="http://schemas.openxmlformats.org/officeDocument/2006/relationships/image" Target="../media/image21.png"/><Relationship Id="rId5" Type="http://schemas.openxmlformats.org/officeDocument/2006/relationships/image" Target="../media/image5.jpeg"/><Relationship Id="rId10" Type="http://schemas.microsoft.com/office/2007/relationships/diagramDrawing" Target="../diagrams/drawing1.xml"/><Relationship Id="rId4" Type="http://schemas.openxmlformats.org/officeDocument/2006/relationships/image" Target="../media/image20.jpe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4.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png"/><Relationship Id="rId2" Type="http://schemas.openxmlformats.org/officeDocument/2006/relationships/notesSlide" Target="../notesSlides/notesSlide1.xml"/><Relationship Id="rId16" Type="http://schemas.openxmlformats.org/officeDocument/2006/relationships/image" Target="../media/image49.jpeg"/><Relationship Id="rId1" Type="http://schemas.openxmlformats.org/officeDocument/2006/relationships/slideLayout" Target="../slideLayouts/slideLayout9.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3E26865-0705-F308-02A3-11662D3A2ADB}"/>
              </a:ext>
            </a:extLst>
          </p:cNvPr>
          <p:cNvPicPr>
            <a:picLocks noGrp="1" noChangeAspect="1"/>
          </p:cNvPicPr>
          <p:nvPr>
            <p:ph type="pic" sz="quarter" idx="13"/>
          </p:nvPr>
        </p:nvPicPr>
        <p:blipFill>
          <a:blip r:embed="rId2"/>
          <a:srcRect l="10752" r="10752"/>
          <a:stretch>
            <a:fillRect/>
          </a:stretch>
        </p:blipFill>
        <p:spPr>
          <a:xfrm>
            <a:off x="708177" y="2323260"/>
            <a:ext cx="3054096" cy="3776472"/>
          </a:xfrm>
        </p:spPr>
      </p:pic>
      <p:sp>
        <p:nvSpPr>
          <p:cNvPr id="4" name="Picture Placeholder 3">
            <a:extLst>
              <a:ext uri="{FF2B5EF4-FFF2-40B4-BE49-F238E27FC236}">
                <a16:creationId xmlns:a16="http://schemas.microsoft.com/office/drawing/2014/main" id="{514433DD-F824-959F-9A7B-F64A9233713E}"/>
              </a:ext>
            </a:extLst>
          </p:cNvPr>
          <p:cNvSpPr>
            <a:spLocks noGrp="1"/>
          </p:cNvSpPr>
          <p:nvPr>
            <p:ph type="pic" sz="quarter" idx="14"/>
          </p:nvPr>
        </p:nvSpPr>
        <p:spPr/>
      </p:sp>
      <p:sp>
        <p:nvSpPr>
          <p:cNvPr id="5" name="Picture Placeholder 4">
            <a:extLst>
              <a:ext uri="{FF2B5EF4-FFF2-40B4-BE49-F238E27FC236}">
                <a16:creationId xmlns:a16="http://schemas.microsoft.com/office/drawing/2014/main" id="{705F4020-9E0F-72B6-3AB1-43BC98F2C936}"/>
              </a:ext>
            </a:extLst>
          </p:cNvPr>
          <p:cNvSpPr>
            <a:spLocks noGrp="1"/>
          </p:cNvSpPr>
          <p:nvPr>
            <p:ph type="pic" sz="quarter" idx="15"/>
          </p:nvPr>
        </p:nvSpPr>
        <p:spPr/>
      </p:sp>
      <p:sp>
        <p:nvSpPr>
          <p:cNvPr id="6" name="Picture Placeholder 5">
            <a:extLst>
              <a:ext uri="{FF2B5EF4-FFF2-40B4-BE49-F238E27FC236}">
                <a16:creationId xmlns:a16="http://schemas.microsoft.com/office/drawing/2014/main" id="{CCEAD457-2F97-902C-9A71-BBC8E87E00AA}"/>
              </a:ext>
            </a:extLst>
          </p:cNvPr>
          <p:cNvSpPr>
            <a:spLocks noGrp="1"/>
          </p:cNvSpPr>
          <p:nvPr>
            <p:ph type="pic" sz="quarter" idx="16"/>
          </p:nvPr>
        </p:nvSpPr>
        <p:spPr/>
      </p:sp>
      <p:sp>
        <p:nvSpPr>
          <p:cNvPr id="7" name="Date Placeholder 6">
            <a:extLst>
              <a:ext uri="{FF2B5EF4-FFF2-40B4-BE49-F238E27FC236}">
                <a16:creationId xmlns:a16="http://schemas.microsoft.com/office/drawing/2014/main" id="{AE6E0219-58C1-0A62-0F25-5A5E8E752AEF}"/>
              </a:ext>
            </a:extLst>
          </p:cNvPr>
          <p:cNvSpPr>
            <a:spLocks noGrp="1"/>
          </p:cNvSpPr>
          <p:nvPr>
            <p:ph type="dt" sz="half" idx="10"/>
          </p:nvPr>
        </p:nvSpPr>
        <p:spPr/>
        <p:txBody>
          <a:bodyPr/>
          <a:lstStyle/>
          <a:p>
            <a:r>
              <a:rPr lang="en-US"/>
              <a:t>Tuesday, February 2, 20XX</a:t>
            </a:r>
          </a:p>
        </p:txBody>
      </p:sp>
      <p:sp>
        <p:nvSpPr>
          <p:cNvPr id="8" name="Footer Placeholder 7">
            <a:extLst>
              <a:ext uri="{FF2B5EF4-FFF2-40B4-BE49-F238E27FC236}">
                <a16:creationId xmlns:a16="http://schemas.microsoft.com/office/drawing/2014/main" id="{B70B54A2-4B90-09EC-FAFF-B2F99643285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F5E36EE-4297-84BA-CCC7-4FC1477C09F7}"/>
              </a:ext>
            </a:extLst>
          </p:cNvPr>
          <p:cNvSpPr>
            <a:spLocks noGrp="1"/>
          </p:cNvSpPr>
          <p:nvPr>
            <p:ph type="sldNum" sz="quarter" idx="12"/>
          </p:nvPr>
        </p:nvSpPr>
        <p:spPr/>
        <p:txBody>
          <a:bodyPr/>
          <a:lstStyle/>
          <a:p>
            <a:fld id="{DBA1B0FB-D917-4C8C-928F-313BD683BF39}" type="slidenum">
              <a:rPr lang="en-US" smtClean="0"/>
              <a:t>1</a:t>
            </a:fld>
            <a:endParaRPr lang="en-US"/>
          </a:p>
        </p:txBody>
      </p:sp>
      <p:sp>
        <p:nvSpPr>
          <p:cNvPr id="10" name="Content Placeholder 9">
            <a:extLst>
              <a:ext uri="{FF2B5EF4-FFF2-40B4-BE49-F238E27FC236}">
                <a16:creationId xmlns:a16="http://schemas.microsoft.com/office/drawing/2014/main" id="{281EC1C2-3CEB-94A6-ED84-BE957A7950D4}"/>
              </a:ext>
            </a:extLst>
          </p:cNvPr>
          <p:cNvSpPr>
            <a:spLocks noGrp="1"/>
          </p:cNvSpPr>
          <p:nvPr>
            <p:ph sz="quarter" idx="15"/>
          </p:nvPr>
        </p:nvSpPr>
        <p:spPr/>
        <p:txBody>
          <a:bodyPr/>
          <a:lstStyle/>
          <a:p>
            <a:endParaRPr lang="en-US"/>
          </a:p>
        </p:txBody>
      </p:sp>
      <p:pic>
        <p:nvPicPr>
          <p:cNvPr id="20" name="Picture 19">
            <a:extLst>
              <a:ext uri="{FF2B5EF4-FFF2-40B4-BE49-F238E27FC236}">
                <a16:creationId xmlns:a16="http://schemas.microsoft.com/office/drawing/2014/main" id="{733B8D4C-AC48-EB50-86DB-503EE81EB225}"/>
              </a:ext>
            </a:extLst>
          </p:cNvPr>
          <p:cNvPicPr>
            <a:picLocks noChangeAspect="1"/>
          </p:cNvPicPr>
          <p:nvPr/>
        </p:nvPicPr>
        <p:blipFill>
          <a:blip r:embed="rId3"/>
          <a:stretch>
            <a:fillRect/>
          </a:stretch>
        </p:blipFill>
        <p:spPr>
          <a:xfrm>
            <a:off x="0" y="9525"/>
            <a:ext cx="12192000" cy="6838950"/>
          </a:xfrm>
          <a:prstGeom prst="rect">
            <a:avLst/>
          </a:prstGeom>
        </p:spPr>
      </p:pic>
    </p:spTree>
    <p:extLst>
      <p:ext uri="{BB962C8B-B14F-4D97-AF65-F5344CB8AC3E}">
        <p14:creationId xmlns:p14="http://schemas.microsoft.com/office/powerpoint/2010/main" val="84916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B127-B464-6091-8E6D-331A8D2968DB}"/>
              </a:ext>
            </a:extLst>
          </p:cNvPr>
          <p:cNvSpPr>
            <a:spLocks noGrp="1"/>
          </p:cNvSpPr>
          <p:nvPr>
            <p:ph type="title"/>
          </p:nvPr>
        </p:nvSpPr>
        <p:spPr>
          <a:xfrm>
            <a:off x="1" y="-36656"/>
            <a:ext cx="5034224" cy="797843"/>
          </a:xfrm>
        </p:spPr>
        <p:txBody>
          <a:bodyPr/>
          <a:lstStyle/>
          <a:p>
            <a:r>
              <a:rPr lang="en-US" dirty="0">
                <a:solidFill>
                  <a:schemeClr val="bg1"/>
                </a:solidFill>
              </a:rPr>
              <a:t>Coming up next</a:t>
            </a:r>
          </a:p>
        </p:txBody>
      </p:sp>
      <p:sp>
        <p:nvSpPr>
          <p:cNvPr id="3" name="Text Placeholder 2">
            <a:extLst>
              <a:ext uri="{FF2B5EF4-FFF2-40B4-BE49-F238E27FC236}">
                <a16:creationId xmlns:a16="http://schemas.microsoft.com/office/drawing/2014/main" id="{855B6B94-98A5-B7C4-1236-D21123E3E275}"/>
              </a:ext>
            </a:extLst>
          </p:cNvPr>
          <p:cNvSpPr>
            <a:spLocks noGrp="1"/>
          </p:cNvSpPr>
          <p:nvPr>
            <p:ph type="body" idx="1"/>
          </p:nvPr>
        </p:nvSpPr>
        <p:spPr>
          <a:xfrm>
            <a:off x="2952420" y="371789"/>
            <a:ext cx="5437186" cy="302070"/>
          </a:xfrm>
        </p:spPr>
        <p:txBody>
          <a:bodyPr/>
          <a:lstStyle/>
          <a:p>
            <a:r>
              <a:rPr lang="en-US" dirty="0">
                <a:solidFill>
                  <a:schemeClr val="bg1"/>
                </a:solidFill>
              </a:rPr>
              <a:t>Time for ACTION ( Time For Africa)</a:t>
            </a:r>
          </a:p>
        </p:txBody>
      </p:sp>
      <p:sp>
        <p:nvSpPr>
          <p:cNvPr id="4" name="Content Placeholder 3">
            <a:extLst>
              <a:ext uri="{FF2B5EF4-FFF2-40B4-BE49-F238E27FC236}">
                <a16:creationId xmlns:a16="http://schemas.microsoft.com/office/drawing/2014/main" id="{9901DB4C-DD92-1D7C-0AA9-A6E350F292AF}"/>
              </a:ext>
            </a:extLst>
          </p:cNvPr>
          <p:cNvSpPr>
            <a:spLocks noGrp="1"/>
          </p:cNvSpPr>
          <p:nvPr>
            <p:ph sz="half" idx="2"/>
          </p:nvPr>
        </p:nvSpPr>
        <p:spPr>
          <a:xfrm>
            <a:off x="2361362" y="1525029"/>
            <a:ext cx="7216223" cy="2152834"/>
          </a:xfrm>
        </p:spPr>
        <p:txBody>
          <a:bodyPr/>
          <a:lstStyle/>
          <a:p>
            <a:pPr algn="ctr">
              <a:buFont typeface="Wingdings" panose="05000000000000000000" pitchFamily="2" charset="2"/>
              <a:buChar char="§"/>
            </a:pPr>
            <a:r>
              <a:rPr lang="en-US" sz="1800" dirty="0">
                <a:highlight>
                  <a:srgbClr val="000000"/>
                </a:highlight>
              </a:rPr>
              <a:t>½ an Acre stocked pond- </a:t>
            </a:r>
            <a:r>
              <a:rPr lang="en-US" sz="1800" dirty="0">
                <a:solidFill>
                  <a:srgbClr val="FFFF00">
                    <a:alpha val="60000"/>
                  </a:srgbClr>
                </a:solidFill>
                <a:highlight>
                  <a:srgbClr val="000000"/>
                </a:highlight>
              </a:rPr>
              <a:t>Mar/2023</a:t>
            </a:r>
          </a:p>
          <a:p>
            <a:pPr algn="ctr">
              <a:buFont typeface="Wingdings" panose="05000000000000000000" pitchFamily="2" charset="2"/>
              <a:buChar char="§"/>
            </a:pPr>
            <a:r>
              <a:rPr lang="en-US" sz="1800" dirty="0">
                <a:highlight>
                  <a:srgbClr val="000000"/>
                </a:highlight>
              </a:rPr>
              <a:t>Fire side Chat- African Stories by the fire- </a:t>
            </a:r>
            <a:r>
              <a:rPr lang="en-US" sz="1800" dirty="0">
                <a:solidFill>
                  <a:srgbClr val="FFFF00">
                    <a:alpha val="60000"/>
                  </a:srgbClr>
                </a:solidFill>
                <a:highlight>
                  <a:srgbClr val="000000"/>
                </a:highlight>
              </a:rPr>
              <a:t>May/2023</a:t>
            </a:r>
          </a:p>
          <a:p>
            <a:pPr algn="ctr">
              <a:buFont typeface="Wingdings" panose="05000000000000000000" pitchFamily="2" charset="2"/>
              <a:buChar char="§"/>
            </a:pPr>
            <a:r>
              <a:rPr lang="en-US" sz="1800" dirty="0">
                <a:highlight>
                  <a:srgbClr val="000000"/>
                </a:highlight>
              </a:rPr>
              <a:t>Goat Yoga- </a:t>
            </a:r>
            <a:r>
              <a:rPr lang="en-US" sz="1800" dirty="0">
                <a:solidFill>
                  <a:srgbClr val="FFFF00">
                    <a:alpha val="60000"/>
                  </a:srgbClr>
                </a:solidFill>
                <a:highlight>
                  <a:srgbClr val="000000"/>
                </a:highlight>
              </a:rPr>
              <a:t>May 2023</a:t>
            </a:r>
            <a:endParaRPr lang="en-US" sz="1800" dirty="0">
              <a:highlight>
                <a:srgbClr val="000000"/>
              </a:highlight>
            </a:endParaRPr>
          </a:p>
          <a:p>
            <a:pPr algn="ctr">
              <a:buFont typeface="Wingdings" panose="05000000000000000000" pitchFamily="2" charset="2"/>
              <a:buChar char="§"/>
            </a:pPr>
            <a:r>
              <a:rPr lang="en-US" sz="1800" dirty="0">
                <a:highlight>
                  <a:srgbClr val="000000"/>
                </a:highlight>
              </a:rPr>
              <a:t>One of a Kind African Jungle Gym/Mountain Bike Trail </a:t>
            </a:r>
            <a:r>
              <a:rPr lang="en-US" sz="1800" dirty="0">
                <a:solidFill>
                  <a:srgbClr val="FFFF00">
                    <a:alpha val="60000"/>
                  </a:srgbClr>
                </a:solidFill>
                <a:highlight>
                  <a:srgbClr val="000000"/>
                </a:highlight>
              </a:rPr>
              <a:t>– Jul 2023</a:t>
            </a:r>
          </a:p>
          <a:p>
            <a:pPr algn="ctr">
              <a:buFont typeface="Wingdings" panose="05000000000000000000" pitchFamily="2" charset="2"/>
              <a:buChar char="§"/>
            </a:pPr>
            <a:r>
              <a:rPr lang="en-US" sz="1800" dirty="0">
                <a:highlight>
                  <a:srgbClr val="000000"/>
                </a:highlight>
              </a:rPr>
              <a:t>African Watering hole (Fresh and cold drinks on the MCT bike Trail) </a:t>
            </a:r>
            <a:r>
              <a:rPr lang="en-US" sz="1800" dirty="0">
                <a:solidFill>
                  <a:srgbClr val="FFFF00"/>
                </a:solidFill>
                <a:highlight>
                  <a:srgbClr val="000000"/>
                </a:highlight>
              </a:rPr>
              <a:t>Jul 2023</a:t>
            </a:r>
          </a:p>
          <a:p>
            <a:pPr algn="ctr">
              <a:buFont typeface="Wingdings" panose="05000000000000000000" pitchFamily="2" charset="2"/>
              <a:buChar char="§"/>
            </a:pPr>
            <a:r>
              <a:rPr lang="en-US" sz="1800" dirty="0" err="1">
                <a:highlight>
                  <a:srgbClr val="000000"/>
                </a:highlight>
              </a:rPr>
              <a:t>Oti’s</a:t>
            </a:r>
            <a:r>
              <a:rPr lang="en-US" sz="1800" dirty="0">
                <a:highlight>
                  <a:srgbClr val="000000"/>
                </a:highlight>
              </a:rPr>
              <a:t> Grill –One of a kind farm to table dining experience </a:t>
            </a:r>
            <a:r>
              <a:rPr lang="en-US" sz="1800" dirty="0">
                <a:solidFill>
                  <a:srgbClr val="FFFF00">
                    <a:alpha val="60000"/>
                  </a:srgbClr>
                </a:solidFill>
                <a:highlight>
                  <a:srgbClr val="000000"/>
                </a:highlight>
              </a:rPr>
              <a:t>Sep/2023</a:t>
            </a:r>
            <a:r>
              <a:rPr lang="en-US" sz="1800" dirty="0">
                <a:highlight>
                  <a:srgbClr val="000000"/>
                </a:highlight>
              </a:rPr>
              <a:t>. </a:t>
            </a:r>
          </a:p>
          <a:p>
            <a:pPr algn="ctr">
              <a:buFont typeface="Wingdings" panose="05000000000000000000" pitchFamily="2" charset="2"/>
              <a:buChar char="§"/>
            </a:pPr>
            <a:endParaRPr lang="en-US" sz="1800" dirty="0">
              <a:highlight>
                <a:srgbClr val="000000"/>
              </a:highlight>
            </a:endParaRPr>
          </a:p>
        </p:txBody>
      </p:sp>
      <p:sp>
        <p:nvSpPr>
          <p:cNvPr id="7" name="Date Placeholder 6">
            <a:extLst>
              <a:ext uri="{FF2B5EF4-FFF2-40B4-BE49-F238E27FC236}">
                <a16:creationId xmlns:a16="http://schemas.microsoft.com/office/drawing/2014/main" id="{BD9E7118-5BED-05B8-49E6-1B08E3F499CF}"/>
              </a:ext>
            </a:extLst>
          </p:cNvPr>
          <p:cNvSpPr>
            <a:spLocks noGrp="1"/>
          </p:cNvSpPr>
          <p:nvPr>
            <p:ph type="dt" sz="half" idx="10"/>
          </p:nvPr>
        </p:nvSpPr>
        <p:spPr/>
        <p:txBody>
          <a:bodyPr/>
          <a:lstStyle/>
          <a:p>
            <a:r>
              <a:rPr lang="en-US"/>
              <a:t>Tuesday, February 2, 20XX</a:t>
            </a:r>
          </a:p>
        </p:txBody>
      </p:sp>
      <p:sp>
        <p:nvSpPr>
          <p:cNvPr id="8" name="Footer Placeholder 7">
            <a:extLst>
              <a:ext uri="{FF2B5EF4-FFF2-40B4-BE49-F238E27FC236}">
                <a16:creationId xmlns:a16="http://schemas.microsoft.com/office/drawing/2014/main" id="{F00E726C-EA06-28B2-94DA-29AAC8C60BF0}"/>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3D1C216E-BF70-BC91-B463-20AF67E4FDC9}"/>
              </a:ext>
            </a:extLst>
          </p:cNvPr>
          <p:cNvSpPr>
            <a:spLocks noGrp="1"/>
          </p:cNvSpPr>
          <p:nvPr>
            <p:ph type="sldNum" sz="quarter" idx="12"/>
          </p:nvPr>
        </p:nvSpPr>
        <p:spPr/>
        <p:txBody>
          <a:bodyPr/>
          <a:lstStyle/>
          <a:p>
            <a:fld id="{DBA1B0FB-D917-4C8C-928F-313BD683BF39}" type="slidenum">
              <a:rPr lang="en-US" smtClean="0"/>
              <a:t>10</a:t>
            </a:fld>
            <a:endParaRPr lang="en-US"/>
          </a:p>
        </p:txBody>
      </p:sp>
      <p:pic>
        <p:nvPicPr>
          <p:cNvPr id="4098" name="Picture 2" descr="Join us Stock Photos, Royalty Free Join us Images | Depositphotos">
            <a:extLst>
              <a:ext uri="{FF2B5EF4-FFF2-40B4-BE49-F238E27FC236}">
                <a16:creationId xmlns:a16="http://schemas.microsoft.com/office/drawing/2014/main" id="{9B272875-E0D9-6046-A4AC-FEB865B9B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2687" y="5684867"/>
            <a:ext cx="1279313" cy="117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787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000" b="-6000"/>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EA485A7-4375-B701-3056-A093074A0D88}"/>
              </a:ext>
            </a:extLst>
          </p:cNvPr>
          <p:cNvSpPr/>
          <p:nvPr/>
        </p:nvSpPr>
        <p:spPr>
          <a:xfrm>
            <a:off x="7509164" y="1930400"/>
            <a:ext cx="1209963" cy="1754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F53EB66-05DE-A1BE-B2EF-8AB1A8BEEF9E}"/>
              </a:ext>
            </a:extLst>
          </p:cNvPr>
          <p:cNvSpPr txBox="1"/>
          <p:nvPr/>
        </p:nvSpPr>
        <p:spPr>
          <a:xfrm>
            <a:off x="5165753" y="133102"/>
            <a:ext cx="6792712" cy="6413102"/>
          </a:xfrm>
          <a:prstGeom prst="rect">
            <a:avLst/>
          </a:prstGeom>
          <a:blipFill dpi="0" rotWithShape="1">
            <a:blip r:embed="rId3">
              <a:alphaModFix amt="18000"/>
            </a:blip>
            <a:srcRect/>
            <a:tile tx="0" ty="0" sx="100000" sy="100000" flip="none" algn="tl"/>
          </a:blipFill>
        </p:spPr>
        <p:txBody>
          <a:bodyPr wrap="square">
            <a:spAutoFit/>
          </a:bodyPr>
          <a:lstStyle/>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As a father raising two very active boys in America, having a </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communal</a:t>
            </a:r>
            <a:r>
              <a:rPr lang="en-US" sz="1100" b="1" dirty="0">
                <a:solidFill>
                  <a:schemeClr val="bg2"/>
                </a:solidFill>
                <a:effectLst/>
                <a:latin typeface="Calibri Light" panose="020F0302020204030204" pitchFamily="34" charset="0"/>
                <a:ea typeface="Times New Roman" panose="02020603050405020304" pitchFamily="18" charset="0"/>
              </a:rPr>
              <a:t> space where others can contribute towards their development has always been a big goal. A place that they can identify with and where time moves at a different pace. Unfortunately, there are many parents that are just like </a:t>
            </a:r>
            <a:r>
              <a:rPr lang="en-US" sz="1100" b="1" dirty="0">
                <a:solidFill>
                  <a:schemeClr val="bg2"/>
                </a:solidFill>
                <a:latin typeface="Calibri Light" panose="020F0302020204030204" pitchFamily="34" charset="0"/>
                <a:ea typeface="Times New Roman" panose="02020603050405020304" pitchFamily="18" charset="0"/>
              </a:rPr>
              <a:t>my wife </a:t>
            </a:r>
            <a:r>
              <a:rPr lang="en-US" sz="1100" b="1" dirty="0">
                <a:solidFill>
                  <a:schemeClr val="bg2"/>
                </a:solidFill>
                <a:effectLst/>
                <a:latin typeface="Calibri Light" panose="020F0302020204030204" pitchFamily="34" charset="0"/>
                <a:ea typeface="Times New Roman" panose="02020603050405020304" pitchFamily="18" charset="0"/>
              </a:rPr>
              <a:t>and me. The idea of having a homestead (Boma), that will help me not only achieve that goal for my boys but also provide  a chance for the </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community  to develop culturally, mentally, physically, and spiritually </a:t>
            </a:r>
            <a:r>
              <a:rPr lang="en-US" sz="1100" b="1" dirty="0">
                <a:solidFill>
                  <a:schemeClr val="bg2"/>
                </a:solidFill>
                <a:effectLst/>
                <a:latin typeface="Calibri Light" panose="020F0302020204030204" pitchFamily="34" charset="0"/>
                <a:ea typeface="Times New Roman" panose="02020603050405020304" pitchFamily="18" charset="0"/>
              </a:rPr>
              <a:t>is just a but a few of the goals we have. </a:t>
            </a:r>
            <a:endParaRPr lang="en-US" sz="1100" b="1" dirty="0">
              <a:solidFill>
                <a:schemeClr val="bg2"/>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 </a:t>
            </a:r>
            <a:endParaRPr lang="en-US" sz="1100" b="1" dirty="0">
              <a:solidFill>
                <a:schemeClr val="bg2"/>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There are a </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few places </a:t>
            </a:r>
            <a:r>
              <a:rPr lang="en-US" sz="1100" b="1" dirty="0">
                <a:solidFill>
                  <a:schemeClr val="bg2"/>
                </a:solidFill>
                <a:effectLst/>
                <a:latin typeface="Calibri Light" panose="020F0302020204030204" pitchFamily="34" charset="0"/>
                <a:ea typeface="Times New Roman" panose="02020603050405020304" pitchFamily="18" charset="0"/>
              </a:rPr>
              <a:t>in town that cater to the </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international community</a:t>
            </a:r>
            <a:r>
              <a:rPr lang="en-US" sz="1100" b="1" dirty="0">
                <a:solidFill>
                  <a:schemeClr val="bg2"/>
                </a:solidFill>
                <a:effectLst/>
                <a:latin typeface="Calibri Light" panose="020F0302020204030204" pitchFamily="34" charset="0"/>
                <a:ea typeface="Times New Roman" panose="02020603050405020304" pitchFamily="18" charset="0"/>
              </a:rPr>
              <a:t>, but the demand is greater than supply. Furthermore, not many cater specifically to immigrants from Africa. In fact, there are no local options for fresh African vegetables and even fewer organizations targeting an </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ever-growing African Immigrant community in the St. Louis region. </a:t>
            </a:r>
            <a:r>
              <a:rPr lang="en-US" sz="1100" b="1" dirty="0">
                <a:solidFill>
                  <a:schemeClr val="bg2"/>
                </a:solidFill>
                <a:effectLst/>
                <a:latin typeface="Calibri Light" panose="020F0302020204030204" pitchFamily="34" charset="0"/>
                <a:ea typeface="Times New Roman" panose="02020603050405020304" pitchFamily="18" charset="0"/>
              </a:rPr>
              <a:t>We at the Bomas intend to bridge that Gap.</a:t>
            </a:r>
          </a:p>
          <a:p>
            <a:pPr marL="0" marR="0" algn="just">
              <a:lnSpc>
                <a:spcPct val="150000"/>
              </a:lnSpc>
              <a:spcBef>
                <a:spcPts val="0"/>
              </a:spcBef>
              <a:spcAft>
                <a:spcPts val="0"/>
              </a:spcAft>
            </a:pPr>
            <a:endParaRPr lang="en-US" sz="1100" b="1" dirty="0">
              <a:solidFill>
                <a:schemeClr val="bg2"/>
              </a:solidFill>
              <a:effectLst/>
              <a:latin typeface="Calibri Light" panose="020F0302020204030204" pitchFamily="34" charset="0"/>
              <a:ea typeface="Times New Roman" panose="02020603050405020304" pitchFamily="18" charset="0"/>
            </a:endParaRPr>
          </a:p>
          <a:p>
            <a:pPr algn="just">
              <a:lnSpc>
                <a:spcPct val="150000"/>
              </a:lnSpc>
            </a:pPr>
            <a:r>
              <a:rPr lang="en-US" sz="1100" b="1" dirty="0">
                <a:solidFill>
                  <a:schemeClr val="bg2"/>
                </a:solidFill>
                <a:effectLst/>
                <a:latin typeface="Calibri Light" panose="020F0302020204030204" pitchFamily="34" charset="0"/>
                <a:ea typeface="Times New Roman" panose="02020603050405020304" pitchFamily="18" charset="0"/>
              </a:rPr>
              <a:t>Starting a farm and capitalizing on the growing market is, however, not the only thing we intend to do.</a:t>
            </a:r>
            <a:endParaRPr lang="en-US" sz="1100" b="1" dirty="0">
              <a:solidFill>
                <a:schemeClr val="bg2"/>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endParaRPr lang="en-US" sz="1100" b="1" dirty="0">
              <a:solidFill>
                <a:schemeClr val="bg2"/>
              </a:solidFill>
              <a:effectLst/>
              <a:latin typeface="Calibri Light" panose="020F0302020204030204" pitchFamily="34" charset="0"/>
              <a:ea typeface="Times New Roman" panose="02020603050405020304" pitchFamily="18" charset="0"/>
            </a:endParaRPr>
          </a:p>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This will not just be your typical farm; we intend to impact the co</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mmunity</a:t>
            </a:r>
            <a:r>
              <a:rPr lang="en-US" sz="1100" b="1" dirty="0">
                <a:solidFill>
                  <a:schemeClr val="bg2"/>
                </a:solidFill>
                <a:effectLst/>
                <a:latin typeface="Calibri Light" panose="020F0302020204030204" pitchFamily="34" charset="0"/>
                <a:ea typeface="Times New Roman" panose="02020603050405020304" pitchFamily="18" charset="0"/>
              </a:rPr>
              <a:t> not just in the Metro East but across the nation and globally. The Bomas of Thairu intends to provide a much-needed service to the local community, lovers of the African continent, its food culture, and People. </a:t>
            </a:r>
            <a:endParaRPr lang="en-US" sz="1100" b="1" dirty="0">
              <a:solidFill>
                <a:schemeClr val="bg2"/>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 </a:t>
            </a:r>
            <a:endParaRPr lang="en-US" sz="1100" b="1" dirty="0">
              <a:solidFill>
                <a:schemeClr val="bg2"/>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As a </a:t>
            </a:r>
            <a:r>
              <a:rPr lang="en-US" sz="1100" b="1" dirty="0">
                <a:solidFill>
                  <a:schemeClr val="bg2"/>
                </a:solidFill>
                <a:effectLst/>
                <a:highlight>
                  <a:srgbClr val="FFFF00"/>
                </a:highlight>
                <a:latin typeface="Calibri Light" panose="020F0302020204030204" pitchFamily="34" charset="0"/>
                <a:ea typeface="Times New Roman" panose="02020603050405020304" pitchFamily="18" charset="0"/>
              </a:rPr>
              <a:t>cultural institution</a:t>
            </a:r>
            <a:r>
              <a:rPr lang="en-US" sz="1100" b="1" dirty="0">
                <a:solidFill>
                  <a:schemeClr val="bg2"/>
                </a:solidFill>
                <a:effectLst/>
                <a:latin typeface="Calibri Light" panose="020F0302020204030204" pitchFamily="34" charset="0"/>
                <a:ea typeface="Times New Roman" panose="02020603050405020304" pitchFamily="18" charset="0"/>
              </a:rPr>
              <a:t>, we aim to create a cultural marketplace that can be a refuge, a sanctuary, a place where young members of the community will have an opportunity to see what it is like to live on an African farm.   We will showcase vegetables being grown right here in town and give </a:t>
            </a:r>
            <a:r>
              <a:rPr lang="en-US" sz="1100" b="1" dirty="0">
                <a:solidFill>
                  <a:schemeClr val="bg2"/>
                </a:solidFill>
                <a:latin typeface="Calibri Light" panose="020F0302020204030204" pitchFamily="34" charset="0"/>
                <a:ea typeface="Times New Roman" panose="02020603050405020304" pitchFamily="18" charset="0"/>
              </a:rPr>
              <a:t>them </a:t>
            </a:r>
            <a:r>
              <a:rPr lang="en-US" sz="1100" b="1" dirty="0">
                <a:solidFill>
                  <a:schemeClr val="bg2"/>
                </a:solidFill>
                <a:effectLst/>
                <a:latin typeface="Calibri Light" panose="020F0302020204030204" pitchFamily="34" charset="0"/>
                <a:ea typeface="Times New Roman" panose="02020603050405020304" pitchFamily="18" charset="0"/>
              </a:rPr>
              <a:t>an opportunity to play with some goats at our  petting zoo and Goat yoga studio. </a:t>
            </a:r>
            <a:endParaRPr lang="en-US" sz="1100" b="1" dirty="0">
              <a:solidFill>
                <a:schemeClr val="bg2"/>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1100" b="1" dirty="0">
                <a:solidFill>
                  <a:schemeClr val="bg2"/>
                </a:solidFill>
                <a:effectLst/>
                <a:latin typeface="Calibri Light" panose="020F0302020204030204" pitchFamily="34" charset="0"/>
                <a:ea typeface="Times New Roman" panose="02020603050405020304" pitchFamily="18" charset="0"/>
              </a:rPr>
              <a:t>There are many lovers of Africa who unfortunately cannot afford the high $$  ticket required for airfare, just to have an African Experience. There are many first-generation Americans of African origin  who have never had an opportunity to travel to a homeland that should be well known. The Bomas will be that place where we can bring those dreams closer to reality.</a:t>
            </a:r>
            <a:endParaRPr lang="en-US" sz="1100" b="1" dirty="0">
              <a:solidFill>
                <a:schemeClr val="bg2"/>
              </a:solidFill>
              <a:effectLst/>
              <a:latin typeface="Times New Roman" panose="02020603050405020304" pitchFamily="18" charset="0"/>
              <a:ea typeface="Times New Roman" panose="02020603050405020304" pitchFamily="18" charset="0"/>
            </a:endParaRPr>
          </a:p>
        </p:txBody>
      </p:sp>
      <p:pic>
        <p:nvPicPr>
          <p:cNvPr id="15" name="Picture Placeholder 14">
            <a:extLst>
              <a:ext uri="{FF2B5EF4-FFF2-40B4-BE49-F238E27FC236}">
                <a16:creationId xmlns:a16="http://schemas.microsoft.com/office/drawing/2014/main" id="{3BE4FE3C-78B3-C3AD-4349-53D4FCA4A4B4}"/>
              </a:ext>
            </a:extLst>
          </p:cNvPr>
          <p:cNvPicPr>
            <a:picLocks noGrp="1" noChangeAspect="1"/>
          </p:cNvPicPr>
          <p:nvPr>
            <p:ph type="pic" sz="quarter" idx="10"/>
          </p:nvPr>
        </p:nvPicPr>
        <p:blipFill rotWithShape="1">
          <a:blip r:embed="rId4"/>
          <a:srcRect l="6433" r="6433"/>
          <a:stretch/>
        </p:blipFill>
        <p:spPr>
          <a:xfrm>
            <a:off x="64277" y="1930400"/>
            <a:ext cx="5101476" cy="3165475"/>
          </a:xfrm>
        </p:spPr>
      </p:pic>
      <p:sp>
        <p:nvSpPr>
          <p:cNvPr id="16" name="TextBox 15">
            <a:extLst>
              <a:ext uri="{FF2B5EF4-FFF2-40B4-BE49-F238E27FC236}">
                <a16:creationId xmlns:a16="http://schemas.microsoft.com/office/drawing/2014/main" id="{02A3FA57-A2F5-19DB-657D-26E916F04871}"/>
              </a:ext>
            </a:extLst>
          </p:cNvPr>
          <p:cNvSpPr txBox="1"/>
          <p:nvPr/>
        </p:nvSpPr>
        <p:spPr>
          <a:xfrm>
            <a:off x="0" y="4886966"/>
            <a:ext cx="5165753" cy="1843518"/>
          </a:xfrm>
          <a:prstGeom prst="rect">
            <a:avLst/>
          </a:prstGeom>
          <a:blipFill>
            <a:blip r:embed="rId3">
              <a:alphaModFix amt="44000"/>
            </a:blip>
            <a:tile tx="0" ty="0" sx="100000" sy="100000" flip="none" algn="tl"/>
          </a:blipFill>
        </p:spPr>
        <p:txBody>
          <a:bodyPr wrap="square">
            <a:spAutoFit/>
          </a:bodyPr>
          <a:lstStyle/>
          <a:p>
            <a:pPr marL="171450" marR="0" indent="-171450" algn="just">
              <a:lnSpc>
                <a:spcPct val="150000"/>
              </a:lnSpc>
              <a:spcBef>
                <a:spcPts val="0"/>
              </a:spcBef>
              <a:spcAft>
                <a:spcPts val="0"/>
              </a:spcAft>
              <a:buFont typeface="Arial" panose="020B0604020202020204" pitchFamily="34" charset="0"/>
              <a:buChar char="•"/>
            </a:pPr>
            <a:endParaRPr lang="en-US" sz="1100" b="1" dirty="0">
              <a:solidFill>
                <a:schemeClr val="bg1"/>
              </a:solidFill>
              <a:effectLst/>
              <a:latin typeface="Times New Roman" panose="02020603050405020304" pitchFamily="18" charset="0"/>
              <a:ea typeface="Times New Roman" panose="02020603050405020304" pitchFamily="18" charset="0"/>
            </a:endParaRPr>
          </a:p>
          <a:p>
            <a:pPr marL="171450" marR="0" indent="-171450" algn="just">
              <a:lnSpc>
                <a:spcPct val="150000"/>
              </a:lnSpc>
              <a:spcBef>
                <a:spcPts val="0"/>
              </a:spcBef>
              <a:spcAft>
                <a:spcPts val="0"/>
              </a:spcAft>
              <a:buFont typeface="Arial" panose="020B0604020202020204" pitchFamily="34" charset="0"/>
              <a:buChar char="•"/>
            </a:pPr>
            <a:r>
              <a:rPr lang="en-US" sz="1100" b="1" dirty="0">
                <a:solidFill>
                  <a:schemeClr val="bg1"/>
                </a:solidFill>
                <a:effectLst/>
                <a:latin typeface="Calibri Light" panose="020F0302020204030204" pitchFamily="34" charset="0"/>
                <a:ea typeface="Times New Roman" panose="02020603050405020304" pitchFamily="18" charset="0"/>
              </a:rPr>
              <a:t> Available options offer singular experiences. </a:t>
            </a:r>
          </a:p>
          <a:p>
            <a:pPr marL="171450" marR="0" indent="-171450" algn="just">
              <a:lnSpc>
                <a:spcPct val="150000"/>
              </a:lnSpc>
              <a:spcBef>
                <a:spcPts val="0"/>
              </a:spcBef>
              <a:spcAft>
                <a:spcPts val="0"/>
              </a:spcAft>
              <a:buFont typeface="Arial" panose="020B0604020202020204" pitchFamily="34" charset="0"/>
              <a:buChar char="•"/>
            </a:pPr>
            <a:r>
              <a:rPr lang="en-US" sz="1100" b="1" dirty="0">
                <a:solidFill>
                  <a:schemeClr val="bg1"/>
                </a:solidFill>
                <a:latin typeface="Calibri Light" panose="020F0302020204030204" pitchFamily="34" charset="0"/>
                <a:ea typeface="Times New Roman" panose="02020603050405020304" pitchFamily="18" charset="0"/>
              </a:rPr>
              <a:t>Most venues are rental places with restrictions. </a:t>
            </a:r>
          </a:p>
          <a:p>
            <a:pPr marL="171450" marR="0" indent="-171450" algn="just">
              <a:lnSpc>
                <a:spcPct val="150000"/>
              </a:lnSpc>
              <a:spcBef>
                <a:spcPts val="0"/>
              </a:spcBef>
              <a:spcAft>
                <a:spcPts val="0"/>
              </a:spcAft>
              <a:buFont typeface="Arial" panose="020B0604020202020204" pitchFamily="34" charset="0"/>
              <a:buChar char="•"/>
            </a:pPr>
            <a:r>
              <a:rPr lang="en-US" sz="1100" b="1" dirty="0">
                <a:solidFill>
                  <a:schemeClr val="bg1"/>
                </a:solidFill>
                <a:latin typeface="Calibri Light" panose="020F0302020204030204" pitchFamily="34" charset="0"/>
                <a:ea typeface="Times New Roman" panose="02020603050405020304" pitchFamily="18" charset="0"/>
              </a:rPr>
              <a:t>Most local Farmers do not grow the vegetables we are used to</a:t>
            </a:r>
          </a:p>
          <a:p>
            <a:pPr marL="171450" marR="0" indent="-171450" algn="just">
              <a:lnSpc>
                <a:spcPct val="150000"/>
              </a:lnSpc>
              <a:spcBef>
                <a:spcPts val="0"/>
              </a:spcBef>
              <a:spcAft>
                <a:spcPts val="0"/>
              </a:spcAft>
              <a:buFont typeface="Arial" panose="020B0604020202020204" pitchFamily="34" charset="0"/>
              <a:buChar char="•"/>
            </a:pPr>
            <a:r>
              <a:rPr lang="en-US" sz="1100" b="1" dirty="0">
                <a:solidFill>
                  <a:schemeClr val="bg1"/>
                </a:solidFill>
                <a:latin typeface="Calibri Light" panose="020F0302020204030204" pitchFamily="34" charset="0"/>
                <a:ea typeface="Times New Roman" panose="02020603050405020304" pitchFamily="18" charset="0"/>
              </a:rPr>
              <a:t>There is not enough  organizations helping to keep up with the number of immigrants moving to the area. </a:t>
            </a:r>
          </a:p>
          <a:p>
            <a:pPr marL="171450" marR="0" indent="-171450" algn="just">
              <a:lnSpc>
                <a:spcPct val="150000"/>
              </a:lnSpc>
              <a:spcBef>
                <a:spcPts val="0"/>
              </a:spcBef>
              <a:spcAft>
                <a:spcPts val="0"/>
              </a:spcAft>
              <a:buFont typeface="Arial" panose="020B0604020202020204" pitchFamily="34" charset="0"/>
              <a:buChar char="•"/>
            </a:pPr>
            <a:r>
              <a:rPr lang="en-US" sz="1100" b="1" dirty="0">
                <a:solidFill>
                  <a:schemeClr val="bg1"/>
                </a:solidFill>
                <a:latin typeface="Calibri Light" panose="020F0302020204030204" pitchFamily="34" charset="0"/>
                <a:ea typeface="Times New Roman" panose="02020603050405020304" pitchFamily="18" charset="0"/>
              </a:rPr>
              <a:t>Unemployment </a:t>
            </a:r>
          </a:p>
        </p:txBody>
      </p:sp>
      <p:pic>
        <p:nvPicPr>
          <p:cNvPr id="18" name="Picture 17">
            <a:extLst>
              <a:ext uri="{FF2B5EF4-FFF2-40B4-BE49-F238E27FC236}">
                <a16:creationId xmlns:a16="http://schemas.microsoft.com/office/drawing/2014/main" id="{BAD43A49-6415-7C82-58F7-31935BF217A0}"/>
              </a:ext>
            </a:extLst>
          </p:cNvPr>
          <p:cNvPicPr>
            <a:picLocks noChangeAspect="1"/>
          </p:cNvPicPr>
          <p:nvPr/>
        </p:nvPicPr>
        <p:blipFill>
          <a:blip r:embed="rId5"/>
          <a:stretch>
            <a:fillRect/>
          </a:stretch>
        </p:blipFill>
        <p:spPr>
          <a:xfrm>
            <a:off x="-1" y="0"/>
            <a:ext cx="4424163" cy="2465006"/>
          </a:xfrm>
          <a:prstGeom prst="rect">
            <a:avLst/>
          </a:prstGeom>
        </p:spPr>
      </p:pic>
      <p:sp>
        <p:nvSpPr>
          <p:cNvPr id="2" name="Speech Bubble: Oval 1">
            <a:extLst>
              <a:ext uri="{FF2B5EF4-FFF2-40B4-BE49-F238E27FC236}">
                <a16:creationId xmlns:a16="http://schemas.microsoft.com/office/drawing/2014/main" id="{C410DA9F-9CFB-640F-355E-F86B8ED8DC92}"/>
              </a:ext>
            </a:extLst>
          </p:cNvPr>
          <p:cNvSpPr/>
          <p:nvPr/>
        </p:nvSpPr>
        <p:spPr>
          <a:xfrm>
            <a:off x="2823586" y="295791"/>
            <a:ext cx="1487157" cy="1201414"/>
          </a:xfrm>
          <a:prstGeom prst="wedgeEllipseCallout">
            <a:avLst>
              <a:gd name="adj1" fmla="val -73936"/>
              <a:gd name="adj2" fmla="val 182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BOX 1 Burning Platform</a:t>
            </a:r>
          </a:p>
          <a:p>
            <a:pPr algn="ctr"/>
            <a:endParaRPr lang="en-US" dirty="0"/>
          </a:p>
        </p:txBody>
      </p:sp>
    </p:spTree>
    <p:extLst>
      <p:ext uri="{BB962C8B-B14F-4D97-AF65-F5344CB8AC3E}">
        <p14:creationId xmlns:p14="http://schemas.microsoft.com/office/powerpoint/2010/main" val="2755416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6000" b="-6000"/>
          </a:stretch>
        </a:blip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642FB9D-A5AB-37BD-9F98-B89AC4391B14}"/>
              </a:ext>
            </a:extLst>
          </p:cNvPr>
          <p:cNvSpPr txBox="1"/>
          <p:nvPr/>
        </p:nvSpPr>
        <p:spPr>
          <a:xfrm>
            <a:off x="126424" y="-39886"/>
            <a:ext cx="49322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sz="2400" b="1" dirty="0">
                <a:solidFill>
                  <a:schemeClr val="bg1"/>
                </a:solidFill>
                <a:latin typeface="Calibri" panose="020F0502020204030204" pitchFamily="34" charset="0"/>
                <a:cs typeface="Calibri" panose="020F0502020204030204" pitchFamily="34" charset="0"/>
              </a:rPr>
              <a:t>BOX 2 Current state </a:t>
            </a:r>
          </a:p>
          <a:p>
            <a:pPr marL="0" marR="0" indent="0" defTabSz="584200" rtl="0" fontAlgn="auto" latinLnBrk="0" hangingPunct="0">
              <a:spcBef>
                <a:spcPts val="0"/>
              </a:spcBef>
              <a:spcAft>
                <a:spcPts val="0"/>
              </a:spcAft>
              <a:buClrTx/>
              <a:buSzTx/>
              <a:buFontTx/>
              <a:buNone/>
              <a:tabLst/>
            </a:pPr>
            <a:endParaRPr kumimoji="0" lang="en-US" sz="2400" b="1" i="0" u="none" strike="noStrike" cap="none" spc="50" normalizeH="0" dirty="0">
              <a:ln>
                <a:noFill/>
              </a:ln>
              <a:solidFill>
                <a:schemeClr val="bg1"/>
              </a:solidFill>
              <a:effectLst/>
              <a:uFillTx/>
              <a:latin typeface="Calibri" panose="020F0502020204030204" pitchFamily="34" charset="0"/>
              <a:cs typeface="Calibri" panose="020F0502020204030204" pitchFamily="34" charset="0"/>
              <a:sym typeface="Gill Sans"/>
            </a:endParaRPr>
          </a:p>
        </p:txBody>
      </p:sp>
      <p:pic>
        <p:nvPicPr>
          <p:cNvPr id="3" name="E16D303E-3934-4D44-8D0E-74F1C3CD36BA" descr="IMG_8218.jpg">
            <a:extLst>
              <a:ext uri="{FF2B5EF4-FFF2-40B4-BE49-F238E27FC236}">
                <a16:creationId xmlns:a16="http://schemas.microsoft.com/office/drawing/2014/main" id="{8959666E-698A-66B1-1BB3-8D7E9D679D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11"/>
          <a:stretch/>
        </p:blipFill>
        <p:spPr bwMode="auto">
          <a:xfrm>
            <a:off x="6096000" y="0"/>
            <a:ext cx="5670620" cy="50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outdoor, person, group, toy&#10;&#10;Description automatically generated">
            <a:extLst>
              <a:ext uri="{FF2B5EF4-FFF2-40B4-BE49-F238E27FC236}">
                <a16:creationId xmlns:a16="http://schemas.microsoft.com/office/drawing/2014/main" id="{C255DB3F-C8B2-095A-332C-0B22E4AA1CBD}"/>
              </a:ext>
            </a:extLst>
          </p:cNvPr>
          <p:cNvPicPr>
            <a:picLocks noChangeAspect="1"/>
          </p:cNvPicPr>
          <p:nvPr/>
        </p:nvPicPr>
        <p:blipFill>
          <a:blip r:embed="rId4"/>
          <a:stretch>
            <a:fillRect/>
          </a:stretch>
        </p:blipFill>
        <p:spPr>
          <a:xfrm>
            <a:off x="6090557" y="5056418"/>
            <a:ext cx="2383848" cy="1486771"/>
          </a:xfrm>
          <a:prstGeom prst="rect">
            <a:avLst/>
          </a:prstGeom>
        </p:spPr>
      </p:pic>
      <p:sp>
        <p:nvSpPr>
          <p:cNvPr id="11" name="TextBox 10">
            <a:extLst>
              <a:ext uri="{FF2B5EF4-FFF2-40B4-BE49-F238E27FC236}">
                <a16:creationId xmlns:a16="http://schemas.microsoft.com/office/drawing/2014/main" id="{C7832911-B8BA-43E4-6B3D-B7520F846E5F}"/>
              </a:ext>
            </a:extLst>
          </p:cNvPr>
          <p:cNvSpPr txBox="1"/>
          <p:nvPr/>
        </p:nvSpPr>
        <p:spPr>
          <a:xfrm>
            <a:off x="0" y="380743"/>
            <a:ext cx="5875579" cy="6555641"/>
          </a:xfrm>
          <a:prstGeom prst="rect">
            <a:avLst/>
          </a:prstGeom>
          <a:blipFill dpi="0" rotWithShape="1">
            <a:blip r:embed="rId5">
              <a:alphaModFix amt="0"/>
            </a:blip>
            <a:srcRect/>
            <a:tile tx="0" ty="0" sx="100000" sy="100000" flip="none" algn="tl"/>
          </a:blipFill>
        </p:spPr>
        <p:txBody>
          <a:bodyPr wrap="square" rtlCol="0">
            <a:spAutoFit/>
          </a:bodyPr>
          <a:lstStyle/>
          <a:p>
            <a:pPr marL="285750" indent="-285750"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Nationwide, Black farmers </a:t>
            </a:r>
            <a:r>
              <a:rPr lang="en-US" sz="2000" b="0" i="0" u="none" strike="noStrike" dirty="0">
                <a:solidFill>
                  <a:srgbClr val="2275BB"/>
                </a:solidFill>
                <a:effectLst/>
                <a:latin typeface="Calibri" panose="020F0502020204030204" pitchFamily="34" charset="0"/>
                <a:cs typeface="Calibri" panose="020F0502020204030204" pitchFamily="34" charset="0"/>
                <a:hlinkClick r:id="rId6"/>
              </a:rPr>
              <a:t>make up 1.4%</a:t>
            </a:r>
            <a:r>
              <a:rPr lang="en-US" sz="2000" b="0" i="0" dirty="0">
                <a:solidFill>
                  <a:srgbClr val="333333"/>
                </a:solidFill>
                <a:effectLst/>
                <a:latin typeface="Calibri" panose="020F0502020204030204" pitchFamily="34" charset="0"/>
                <a:cs typeface="Calibri" panose="020F0502020204030204" pitchFamily="34" charset="0"/>
              </a:rPr>
              <a:t> of the country’s 3.4 million producers. Its even worse locally. There were around </a:t>
            </a:r>
            <a:r>
              <a:rPr lang="en-US" sz="2000" b="0" i="0" u="none" strike="noStrike" dirty="0">
                <a:solidFill>
                  <a:srgbClr val="2275BB"/>
                </a:solidFill>
                <a:effectLst/>
                <a:latin typeface="Calibri" panose="020F0502020204030204" pitchFamily="34" charset="0"/>
                <a:cs typeface="Calibri" panose="020F0502020204030204" pitchFamily="34" charset="0"/>
                <a:hlinkClick r:id="rId7"/>
              </a:rPr>
              <a:t>890 Black producers in Illinois</a:t>
            </a:r>
            <a:r>
              <a:rPr lang="en-US" sz="2000" b="0" i="0" dirty="0">
                <a:solidFill>
                  <a:srgbClr val="333333"/>
                </a:solidFill>
                <a:effectLst/>
                <a:latin typeface="Calibri" panose="020F0502020204030204" pitchFamily="34" charset="0"/>
                <a:cs typeface="Calibri" panose="020F0502020204030204" pitchFamily="34" charset="0"/>
              </a:rPr>
              <a:t> in </a:t>
            </a:r>
            <a:r>
              <a:rPr lang="en-US" sz="2000" b="1" i="0" dirty="0">
                <a:solidFill>
                  <a:srgbClr val="333333"/>
                </a:solidFill>
                <a:effectLst/>
                <a:latin typeface="Calibri" panose="020F0502020204030204" pitchFamily="34" charset="0"/>
                <a:cs typeface="Calibri" panose="020F0502020204030204" pitchFamily="34" charset="0"/>
              </a:rPr>
              <a:t>1920</a:t>
            </a:r>
            <a:r>
              <a:rPr lang="en-US" sz="2000" b="0" i="0" dirty="0">
                <a:solidFill>
                  <a:srgbClr val="333333"/>
                </a:solidFill>
                <a:effectLst/>
                <a:latin typeface="Calibri" panose="020F0502020204030204" pitchFamily="34" charset="0"/>
                <a:cs typeface="Calibri" panose="020F0502020204030204" pitchFamily="34" charset="0"/>
              </a:rPr>
              <a:t>. Illinois currently has about 70,000 farms, according to the 2019 Census of Agriculture, but Black producers own </a:t>
            </a:r>
            <a:r>
              <a:rPr lang="en-US" sz="2000" b="1" i="0" u="none" strike="noStrike" dirty="0">
                <a:solidFill>
                  <a:srgbClr val="2275BB"/>
                </a:solidFill>
                <a:effectLst/>
                <a:latin typeface="Calibri" panose="020F0502020204030204" pitchFamily="34" charset="0"/>
                <a:cs typeface="Calibri" panose="020F0502020204030204" pitchFamily="34" charset="0"/>
                <a:hlinkClick r:id="rId8"/>
              </a:rPr>
              <a:t>only 188</a:t>
            </a:r>
            <a:r>
              <a:rPr lang="en-US" sz="2000" b="1" i="0" dirty="0">
                <a:solidFill>
                  <a:srgbClr val="333333"/>
                </a:solidFill>
                <a:effectLst/>
                <a:latin typeface="Calibri" panose="020F0502020204030204" pitchFamily="34" charset="0"/>
                <a:cs typeface="Calibri" panose="020F0502020204030204" pitchFamily="34" charset="0"/>
              </a:rPr>
              <a:t>.  </a:t>
            </a:r>
          </a:p>
          <a:p>
            <a:pPr marL="285750" indent="-285750" algn="l">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There is only one meat processing plant that specializes in Goat meat in greater STL area that can produce at scale</a:t>
            </a:r>
          </a:p>
          <a:p>
            <a:pPr marL="285750" indent="-285750" algn="l">
              <a:buFont typeface="Arial" panose="020B0604020202020204" pitchFamily="34" charset="0"/>
              <a:buChar char="•"/>
            </a:pPr>
            <a:r>
              <a:rPr lang="en-US" sz="2000" i="0" dirty="0">
                <a:solidFill>
                  <a:srgbClr val="333333"/>
                </a:solidFill>
                <a:effectLst/>
                <a:latin typeface="Calibri" panose="020F0502020204030204" pitchFamily="34" charset="0"/>
                <a:cs typeface="Calibri" panose="020F0502020204030204" pitchFamily="34" charset="0"/>
              </a:rPr>
              <a:t>The average </a:t>
            </a:r>
            <a:r>
              <a:rPr lang="en-US" sz="2000" dirty="0">
                <a:solidFill>
                  <a:srgbClr val="333333"/>
                </a:solidFill>
                <a:latin typeface="Calibri" panose="020F0502020204030204" pitchFamily="34" charset="0"/>
                <a:cs typeface="Calibri" panose="020F0502020204030204" pitchFamily="34" charset="0"/>
              </a:rPr>
              <a:t>distance travelled by an African in STL in search of Goat meat and other familiar foods is </a:t>
            </a:r>
            <a:r>
              <a:rPr lang="en-US" sz="2000" b="1" u="sng" dirty="0">
                <a:solidFill>
                  <a:srgbClr val="0070C0"/>
                </a:solidFill>
                <a:latin typeface="Calibri" panose="020F0502020204030204" pitchFamily="34" charset="0"/>
                <a:cs typeface="Calibri" panose="020F0502020204030204" pitchFamily="34" charset="0"/>
              </a:rPr>
              <a:t>45 Minutes. </a:t>
            </a:r>
            <a:endParaRPr lang="en-US" sz="2000" b="1" i="0" u="sng" dirty="0">
              <a:solidFill>
                <a:srgbClr val="0070C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Lack of enough institutions that cater to the holistic  African experience from a</a:t>
            </a:r>
            <a:r>
              <a:rPr lang="en-US" sz="2000" b="1" u="sng" dirty="0">
                <a:solidFill>
                  <a:srgbClr val="0070C0"/>
                </a:solidFill>
                <a:latin typeface="Calibri" panose="020F0502020204030204" pitchFamily="34" charset="0"/>
                <a:cs typeface="Calibri" panose="020F0502020204030204" pitchFamily="34" charset="0"/>
              </a:rPr>
              <a:t> human perspective. </a:t>
            </a:r>
          </a:p>
          <a:p>
            <a:pPr marL="285750"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High cost of groceries/Meat with goat meat rising to $</a:t>
            </a:r>
            <a:r>
              <a:rPr lang="en-US" sz="2000" b="1" u="sng" dirty="0">
                <a:solidFill>
                  <a:srgbClr val="0070C0"/>
                </a:solidFill>
                <a:latin typeface="Calibri" panose="020F0502020204030204" pitchFamily="34" charset="0"/>
                <a:cs typeface="Calibri" panose="020F0502020204030204" pitchFamily="34" charset="0"/>
              </a:rPr>
              <a:t>11 per Pound </a:t>
            </a:r>
            <a:r>
              <a:rPr lang="en-US" sz="2000" dirty="0">
                <a:solidFill>
                  <a:schemeClr val="bg1"/>
                </a:solidFill>
                <a:latin typeface="Calibri" panose="020F0502020204030204" pitchFamily="34" charset="0"/>
                <a:cs typeface="Calibri" panose="020F0502020204030204" pitchFamily="34" charset="0"/>
              </a:rPr>
              <a:t>in the summer of 2022.</a:t>
            </a:r>
          </a:p>
          <a:p>
            <a:pPr marL="285750"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 Increased rates of </a:t>
            </a:r>
            <a:r>
              <a:rPr lang="en-US" sz="2000" b="1" dirty="0">
                <a:solidFill>
                  <a:srgbClr val="0070C0"/>
                </a:solidFill>
                <a:latin typeface="Calibri" panose="020F0502020204030204" pitchFamily="34" charset="0"/>
                <a:cs typeface="Calibri" panose="020F0502020204030204" pitchFamily="34" charset="0"/>
              </a:rPr>
              <a:t>suicides</a:t>
            </a:r>
            <a:r>
              <a:rPr lang="en-US" sz="2000" dirty="0">
                <a:solidFill>
                  <a:schemeClr val="bg1"/>
                </a:solidFill>
                <a:latin typeface="Calibri" panose="020F0502020204030204" pitchFamily="34" charset="0"/>
                <a:cs typeface="Calibri" panose="020F0502020204030204" pitchFamily="34" charset="0"/>
              </a:rPr>
              <a:t> across the age spectrum among refugees and immigrants. </a:t>
            </a:r>
          </a:p>
          <a:p>
            <a:pPr marL="285750"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High </a:t>
            </a:r>
            <a:r>
              <a:rPr lang="en-US" sz="2000" dirty="0">
                <a:solidFill>
                  <a:srgbClr val="0070C0"/>
                </a:solidFill>
                <a:latin typeface="Calibri" panose="020F0502020204030204" pitchFamily="34" charset="0"/>
                <a:cs typeface="Calibri" panose="020F0502020204030204" pitchFamily="34" charset="0"/>
              </a:rPr>
              <a:t>unemployment</a:t>
            </a:r>
            <a:r>
              <a:rPr lang="en-US" sz="2000" dirty="0">
                <a:solidFill>
                  <a:schemeClr val="bg1"/>
                </a:solidFill>
                <a:latin typeface="Calibri" panose="020F0502020204030204" pitchFamily="34" charset="0"/>
                <a:cs typeface="Calibri" panose="020F0502020204030204" pitchFamily="34" charset="0"/>
              </a:rPr>
              <a:t> mostly due to language barrier. (Language of commerce)</a:t>
            </a:r>
          </a:p>
          <a:p>
            <a:endParaRPr lang="en-US" sz="20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28A5E5A-581C-FEF7-455D-F2ECDC94EB6D}"/>
              </a:ext>
            </a:extLst>
          </p:cNvPr>
          <p:cNvSpPr txBox="1"/>
          <p:nvPr/>
        </p:nvSpPr>
        <p:spPr>
          <a:xfrm>
            <a:off x="8815805" y="6457890"/>
            <a:ext cx="3312982" cy="400110"/>
          </a:xfrm>
          <a:prstGeom prst="rect">
            <a:avLst/>
          </a:prstGeom>
          <a:noFill/>
        </p:spPr>
        <p:txBody>
          <a:bodyPr wrap="square">
            <a:spAutoFit/>
          </a:bodyPr>
          <a:lstStyle/>
          <a:p>
            <a:r>
              <a:rPr lang="en-US" sz="1000" i="1" dirty="0">
                <a:solidFill>
                  <a:schemeClr val="bg2"/>
                </a:solidFill>
              </a:rPr>
              <a:t>https://www.newvision.co.ug/news/1533704/suicide-cases-refugees-rise-unhcr</a:t>
            </a:r>
          </a:p>
        </p:txBody>
      </p:sp>
      <p:sp>
        <p:nvSpPr>
          <p:cNvPr id="16" name="TextBox 15">
            <a:extLst>
              <a:ext uri="{FF2B5EF4-FFF2-40B4-BE49-F238E27FC236}">
                <a16:creationId xmlns:a16="http://schemas.microsoft.com/office/drawing/2014/main" id="{14449C8F-BC69-B48F-F668-3B2B316E9409}"/>
              </a:ext>
            </a:extLst>
          </p:cNvPr>
          <p:cNvSpPr txBox="1"/>
          <p:nvPr/>
        </p:nvSpPr>
        <p:spPr>
          <a:xfrm>
            <a:off x="8780976" y="5741610"/>
            <a:ext cx="3474234" cy="400110"/>
          </a:xfrm>
          <a:prstGeom prst="rect">
            <a:avLst/>
          </a:prstGeom>
          <a:noFill/>
        </p:spPr>
        <p:txBody>
          <a:bodyPr wrap="square">
            <a:spAutoFit/>
          </a:bodyPr>
          <a:lstStyle/>
          <a:p>
            <a:r>
              <a:rPr lang="en-US" sz="1000" i="1" dirty="0">
                <a:solidFill>
                  <a:schemeClr val="bg2"/>
                </a:solidFill>
                <a:hlinkClick r:id="rId9">
                  <a:extLst>
                    <a:ext uri="{A12FA001-AC4F-418D-AE19-62706E023703}">
                      <ahyp:hlinkClr xmlns:ahyp="http://schemas.microsoft.com/office/drawing/2018/hyperlinkcolor" val="tx"/>
                    </a:ext>
                  </a:extLst>
                </a:hlinkClick>
              </a:rPr>
              <a:t>An Illinois bill aims to counteract a decades-long trend: The decline of the Black farmer - Investigate </a:t>
            </a:r>
            <a:r>
              <a:rPr lang="en-US" sz="1000" i="1" dirty="0" err="1">
                <a:solidFill>
                  <a:schemeClr val="bg2"/>
                </a:solidFill>
                <a:hlinkClick r:id="rId9">
                  <a:extLst>
                    <a:ext uri="{A12FA001-AC4F-418D-AE19-62706E023703}">
                      <ahyp:hlinkClr xmlns:ahyp="http://schemas.microsoft.com/office/drawing/2018/hyperlinkcolor" val="tx"/>
                    </a:ext>
                  </a:extLst>
                </a:hlinkClick>
              </a:rPr>
              <a:t>MidwestInvestigate</a:t>
            </a:r>
            <a:r>
              <a:rPr lang="en-US" sz="1000" i="1" dirty="0">
                <a:solidFill>
                  <a:schemeClr val="bg2"/>
                </a:solidFill>
                <a:hlinkClick r:id="rId9">
                  <a:extLst>
                    <a:ext uri="{A12FA001-AC4F-418D-AE19-62706E023703}">
                      <ahyp:hlinkClr xmlns:ahyp="http://schemas.microsoft.com/office/drawing/2018/hyperlinkcolor" val="tx"/>
                    </a:ext>
                  </a:extLst>
                </a:hlinkClick>
              </a:rPr>
              <a:t> Midwest</a:t>
            </a:r>
            <a:endParaRPr lang="en-US" sz="1000" i="1" dirty="0">
              <a:solidFill>
                <a:schemeClr val="bg2"/>
              </a:solidFill>
            </a:endParaRPr>
          </a:p>
        </p:txBody>
      </p:sp>
      <p:sp>
        <p:nvSpPr>
          <p:cNvPr id="20" name="TextBox 19">
            <a:extLst>
              <a:ext uri="{FF2B5EF4-FFF2-40B4-BE49-F238E27FC236}">
                <a16:creationId xmlns:a16="http://schemas.microsoft.com/office/drawing/2014/main" id="{0966E8D7-1E4F-273D-9256-B752D5C9AF20}"/>
              </a:ext>
            </a:extLst>
          </p:cNvPr>
          <p:cNvSpPr txBox="1"/>
          <p:nvPr/>
        </p:nvSpPr>
        <p:spPr>
          <a:xfrm>
            <a:off x="8815804" y="5341500"/>
            <a:ext cx="3441349" cy="400110"/>
          </a:xfrm>
          <a:prstGeom prst="rect">
            <a:avLst/>
          </a:prstGeom>
          <a:noFill/>
        </p:spPr>
        <p:txBody>
          <a:bodyPr wrap="square">
            <a:spAutoFit/>
          </a:bodyPr>
          <a:lstStyle/>
          <a:p>
            <a:r>
              <a:rPr lang="en-US" sz="1000" i="1" dirty="0">
                <a:solidFill>
                  <a:schemeClr val="bg2"/>
                </a:solidFill>
                <a:hlinkClick r:id="rId10">
                  <a:extLst>
                    <a:ext uri="{A12FA001-AC4F-418D-AE19-62706E023703}">
                      <ahyp:hlinkClr xmlns:ahyp="http://schemas.microsoft.com/office/drawing/2018/hyperlinkcolor" val="tx"/>
                    </a:ext>
                  </a:extLst>
                </a:hlinkClick>
              </a:rPr>
              <a:t>U.S. immigrants faced higher unemployment under COVID-19 but gap has closed | Pew Research Center</a:t>
            </a:r>
            <a:endParaRPr lang="en-US" sz="1000" i="1" dirty="0">
              <a:solidFill>
                <a:schemeClr val="bg2"/>
              </a:solidFill>
            </a:endParaRPr>
          </a:p>
        </p:txBody>
      </p:sp>
      <p:sp>
        <p:nvSpPr>
          <p:cNvPr id="22" name="TextBox 21">
            <a:extLst>
              <a:ext uri="{FF2B5EF4-FFF2-40B4-BE49-F238E27FC236}">
                <a16:creationId xmlns:a16="http://schemas.microsoft.com/office/drawing/2014/main" id="{3EC6D6CC-84E1-59D6-5668-5B1EE283E9CA}"/>
              </a:ext>
            </a:extLst>
          </p:cNvPr>
          <p:cNvSpPr txBox="1"/>
          <p:nvPr/>
        </p:nvSpPr>
        <p:spPr>
          <a:xfrm>
            <a:off x="8752594" y="6172150"/>
            <a:ext cx="3439405" cy="246221"/>
          </a:xfrm>
          <a:prstGeom prst="rect">
            <a:avLst/>
          </a:prstGeom>
          <a:noFill/>
        </p:spPr>
        <p:txBody>
          <a:bodyPr wrap="square">
            <a:spAutoFit/>
          </a:bodyPr>
          <a:lstStyle/>
          <a:p>
            <a:r>
              <a:rPr lang="en-US" sz="1000" i="1" dirty="0">
                <a:solidFill>
                  <a:schemeClr val="bg2"/>
                </a:solidFill>
                <a:hlinkClick r:id="rId11">
                  <a:extLst>
                    <a:ext uri="{A12FA001-AC4F-418D-AE19-62706E023703}">
                      <ahyp:hlinkClr xmlns:ahyp="http://schemas.microsoft.com/office/drawing/2018/hyperlinkcolor" val="tx"/>
                    </a:ext>
                  </a:extLst>
                </a:hlinkClick>
              </a:rPr>
              <a:t>Foreign Born Workers: Labor Force Characteristics-2021 (bls.gov)</a:t>
            </a:r>
            <a:endParaRPr lang="en-US" sz="1000" i="1" dirty="0">
              <a:solidFill>
                <a:schemeClr val="bg2"/>
              </a:solidFill>
            </a:endParaRPr>
          </a:p>
        </p:txBody>
      </p:sp>
      <p:sp>
        <p:nvSpPr>
          <p:cNvPr id="2" name="Speech Bubble: Oval 1">
            <a:extLst>
              <a:ext uri="{FF2B5EF4-FFF2-40B4-BE49-F238E27FC236}">
                <a16:creationId xmlns:a16="http://schemas.microsoft.com/office/drawing/2014/main" id="{D439AE64-2B56-524B-AD0B-B30EF762F3F4}"/>
              </a:ext>
            </a:extLst>
          </p:cNvPr>
          <p:cNvSpPr/>
          <p:nvPr/>
        </p:nvSpPr>
        <p:spPr>
          <a:xfrm>
            <a:off x="7813009" y="4370613"/>
            <a:ext cx="1935933" cy="780628"/>
          </a:xfrm>
          <a:prstGeom prst="wedgeEllipseCallout">
            <a:avLst>
              <a:gd name="adj1" fmla="val -22006"/>
              <a:gd name="adj2" fmla="val -3524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death of many a man. </a:t>
            </a:r>
          </a:p>
        </p:txBody>
      </p:sp>
    </p:spTree>
    <p:extLst>
      <p:ext uri="{BB962C8B-B14F-4D97-AF65-F5344CB8AC3E}">
        <p14:creationId xmlns:p14="http://schemas.microsoft.com/office/powerpoint/2010/main" val="36713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6000" b="-6000"/>
          </a:stretch>
        </a:blip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642FB9D-A5AB-37BD-9F98-B89AC4391B14}"/>
              </a:ext>
            </a:extLst>
          </p:cNvPr>
          <p:cNvSpPr txBox="1"/>
          <p:nvPr/>
        </p:nvSpPr>
        <p:spPr>
          <a:xfrm>
            <a:off x="126424" y="82380"/>
            <a:ext cx="49322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sz="2400" b="1" dirty="0">
                <a:solidFill>
                  <a:schemeClr val="bg1"/>
                </a:solidFill>
                <a:latin typeface="Calibri" panose="020F0502020204030204" pitchFamily="34" charset="0"/>
                <a:cs typeface="Calibri" panose="020F0502020204030204" pitchFamily="34" charset="0"/>
              </a:rPr>
              <a:t>BOX 3 Future state</a:t>
            </a:r>
          </a:p>
          <a:p>
            <a:pPr marL="0" marR="0" indent="0" defTabSz="584200" rtl="0" fontAlgn="auto" latinLnBrk="0" hangingPunct="0">
              <a:spcBef>
                <a:spcPts val="0"/>
              </a:spcBef>
              <a:spcAft>
                <a:spcPts val="0"/>
              </a:spcAft>
              <a:buClrTx/>
              <a:buSzTx/>
              <a:buFontTx/>
              <a:buNone/>
              <a:tabLst/>
            </a:pPr>
            <a:endParaRPr kumimoji="0" lang="en-US" sz="2400" b="1" i="0" u="none" strike="noStrike" cap="none" spc="50" normalizeH="0" dirty="0">
              <a:ln>
                <a:noFill/>
              </a:ln>
              <a:solidFill>
                <a:schemeClr val="bg1"/>
              </a:solidFill>
              <a:effectLst/>
              <a:uFillTx/>
              <a:latin typeface="Calibri" panose="020F0502020204030204" pitchFamily="34" charset="0"/>
              <a:cs typeface="Calibri" panose="020F0502020204030204" pitchFamily="34" charset="0"/>
              <a:sym typeface="Gill Sans"/>
            </a:endParaRPr>
          </a:p>
        </p:txBody>
      </p:sp>
      <p:sp>
        <p:nvSpPr>
          <p:cNvPr id="11" name="TextBox 10">
            <a:extLst>
              <a:ext uri="{FF2B5EF4-FFF2-40B4-BE49-F238E27FC236}">
                <a16:creationId xmlns:a16="http://schemas.microsoft.com/office/drawing/2014/main" id="{C7832911-B8BA-43E4-6B3D-B7520F846E5F}"/>
              </a:ext>
            </a:extLst>
          </p:cNvPr>
          <p:cNvSpPr txBox="1"/>
          <p:nvPr/>
        </p:nvSpPr>
        <p:spPr>
          <a:xfrm>
            <a:off x="-19423" y="505131"/>
            <a:ext cx="5845751" cy="4262705"/>
          </a:xfrm>
          <a:prstGeom prst="rect">
            <a:avLst/>
          </a:prstGeom>
          <a:blipFill dpi="0" rotWithShape="1">
            <a:blip r:embed="rId3">
              <a:alphaModFix amt="0"/>
            </a:blip>
            <a:srcRect/>
            <a:tile tx="0" ty="0" sx="100000" sy="100000" flip="none" algn="tl"/>
          </a:blipFill>
        </p:spPr>
        <p:txBody>
          <a:bodyPr wrap="square" rtlCol="0">
            <a:spAutoFit/>
          </a:bodyPr>
          <a:lstStyle/>
          <a:p>
            <a:pPr marL="285750" indent="-285750"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Add </a:t>
            </a:r>
            <a:r>
              <a:rPr lang="en-US" sz="1600" b="1" u="sng" dirty="0">
                <a:solidFill>
                  <a:srgbClr val="0070C0"/>
                </a:solidFill>
                <a:latin typeface="Calibri" panose="020F0502020204030204" pitchFamily="34" charset="0"/>
                <a:cs typeface="Calibri" panose="020F0502020204030204" pitchFamily="34" charset="0"/>
              </a:rPr>
              <a:t>10</a:t>
            </a:r>
            <a:r>
              <a:rPr lang="en-US" sz="1600" b="1" i="0" u="sng" dirty="0">
                <a:solidFill>
                  <a:srgbClr val="0070C0"/>
                </a:solidFill>
                <a:effectLst/>
                <a:latin typeface="Calibri" panose="020F0502020204030204" pitchFamily="34" charset="0"/>
                <a:cs typeface="Calibri" panose="020F0502020204030204" pitchFamily="34" charset="0"/>
              </a:rPr>
              <a:t> new Producers (farmers) </a:t>
            </a:r>
            <a:r>
              <a:rPr lang="en-US" sz="1600" b="0" i="0" dirty="0">
                <a:solidFill>
                  <a:srgbClr val="333333"/>
                </a:solidFill>
                <a:effectLst/>
                <a:latin typeface="Calibri" panose="020F0502020204030204" pitchFamily="34" charset="0"/>
                <a:cs typeface="Calibri" panose="020F0502020204030204" pitchFamily="34" charset="0"/>
              </a:rPr>
              <a:t>of color in the STL area by year 2025</a:t>
            </a:r>
            <a:endParaRPr lang="en-US" sz="1600" b="1" i="0" dirty="0">
              <a:solidFill>
                <a:srgbClr val="333333"/>
              </a:solidFill>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600" dirty="0">
                <a:solidFill>
                  <a:srgbClr val="333333"/>
                </a:solidFill>
                <a:latin typeface="Calibri" panose="020F0502020204030204" pitchFamily="34" charset="0"/>
                <a:cs typeface="Calibri" panose="020F0502020204030204" pitchFamily="34" charset="0"/>
              </a:rPr>
              <a:t>Establish a goat meat </a:t>
            </a:r>
            <a:r>
              <a:rPr lang="en-US" sz="1600" b="1" u="sng" dirty="0">
                <a:solidFill>
                  <a:srgbClr val="0070C0"/>
                </a:solidFill>
                <a:latin typeface="Calibri" panose="020F0502020204030204" pitchFamily="34" charset="0"/>
                <a:cs typeface="Calibri" panose="020F0502020204030204" pitchFamily="34" charset="0"/>
              </a:rPr>
              <a:t>processing plant </a:t>
            </a:r>
            <a:r>
              <a:rPr lang="en-US" sz="1600" dirty="0">
                <a:solidFill>
                  <a:srgbClr val="333333"/>
                </a:solidFill>
                <a:latin typeface="Calibri" panose="020F0502020204030204" pitchFamily="34" charset="0"/>
                <a:cs typeface="Calibri" panose="020F0502020204030204" pitchFamily="34" charset="0"/>
              </a:rPr>
              <a:t>in the metro east to extend the current supply base. </a:t>
            </a:r>
          </a:p>
          <a:p>
            <a:pPr marL="285750" indent="-285750" algn="l">
              <a:buFont typeface="Arial" panose="020B0604020202020204" pitchFamily="34" charset="0"/>
              <a:buChar char="•"/>
            </a:pPr>
            <a:r>
              <a:rPr lang="en-US" sz="1600" dirty="0">
                <a:solidFill>
                  <a:srgbClr val="333333"/>
                </a:solidFill>
                <a:latin typeface="Calibri" panose="020F0502020204030204" pitchFamily="34" charset="0"/>
                <a:cs typeface="Calibri" panose="020F0502020204030204" pitchFamily="34" charset="0"/>
              </a:rPr>
              <a:t>Reduce grocery community to an average of </a:t>
            </a:r>
            <a:r>
              <a:rPr lang="en-US" sz="1600" b="1" u="sng" dirty="0">
                <a:solidFill>
                  <a:srgbClr val="0070C0"/>
                </a:solidFill>
                <a:latin typeface="Calibri" panose="020F0502020204030204" pitchFamily="34" charset="0"/>
                <a:cs typeface="Calibri" panose="020F0502020204030204" pitchFamily="34" charset="0"/>
              </a:rPr>
              <a:t>15 minutes</a:t>
            </a:r>
            <a:r>
              <a:rPr lang="en-US" sz="1600" dirty="0">
                <a:solidFill>
                  <a:srgbClr val="333333"/>
                </a:solidFill>
                <a:latin typeface="Calibri" panose="020F0502020204030204" pitchFamily="34" charset="0"/>
                <a:cs typeface="Calibri" panose="020F0502020204030204" pitchFamily="34" charset="0"/>
              </a:rPr>
              <a:t> or less in the greater  STL area </a:t>
            </a:r>
            <a:endParaRPr lang="en-US" sz="1600" i="0" dirty="0">
              <a:solidFill>
                <a:srgbClr val="333333"/>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Create an </a:t>
            </a:r>
            <a:r>
              <a:rPr lang="en-US" sz="1600" b="1" u="sng" dirty="0">
                <a:solidFill>
                  <a:srgbClr val="0070C0"/>
                </a:solidFill>
                <a:latin typeface="Calibri" panose="020F0502020204030204" pitchFamily="34" charset="0"/>
                <a:cs typeface="Calibri" panose="020F0502020204030204" pitchFamily="34" charset="0"/>
              </a:rPr>
              <a:t>African Cultural center </a:t>
            </a:r>
            <a:r>
              <a:rPr lang="en-US" sz="1600" dirty="0">
                <a:solidFill>
                  <a:schemeClr val="bg1"/>
                </a:solidFill>
                <a:latin typeface="Calibri" panose="020F0502020204030204" pitchFamily="34" charset="0"/>
                <a:cs typeface="Calibri" panose="020F0502020204030204" pitchFamily="34" charset="0"/>
              </a:rPr>
              <a:t>that can offer a holistic/authentic cultural experience right here in STL. </a:t>
            </a:r>
          </a:p>
          <a:p>
            <a:pPr marL="285750" indent="-285750">
              <a:buFont typeface="Arial" panose="020B0604020202020204" pitchFamily="34" charset="0"/>
              <a:buChar char="•"/>
            </a:pPr>
            <a:r>
              <a:rPr lang="en-US" sz="1600" b="1" dirty="0">
                <a:solidFill>
                  <a:srgbClr val="0070C0"/>
                </a:solidFill>
                <a:latin typeface="Calibri" panose="020F0502020204030204" pitchFamily="34" charset="0"/>
                <a:cs typeface="Calibri" panose="020F0502020204030204" pitchFamily="34" charset="0"/>
              </a:rPr>
              <a:t>Establish/partner </a:t>
            </a:r>
            <a:r>
              <a:rPr lang="en-US" sz="1600" dirty="0">
                <a:solidFill>
                  <a:schemeClr val="bg1"/>
                </a:solidFill>
                <a:latin typeface="Calibri" panose="020F0502020204030204" pitchFamily="34" charset="0"/>
                <a:cs typeface="Calibri" panose="020F0502020204030204" pitchFamily="34" charset="0"/>
              </a:rPr>
              <a:t>with local organizations to cater for Mental health issues among the immigrants. </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Bomas life skills technical school. </a:t>
            </a:r>
          </a:p>
          <a:p>
            <a:pPr marL="742950" lvl="1"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Teaching supply chain fundamentals to immigrants for entry level jobs in warehousing and manufacturing. </a:t>
            </a:r>
          </a:p>
          <a:p>
            <a:pPr marL="742950" lvl="1"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Life skills training/Welding/animal husbandry etc. </a:t>
            </a:r>
          </a:p>
          <a:p>
            <a:pPr marL="742950" lvl="1" indent="-285750">
              <a:buFont typeface="Arial" panose="020B0604020202020204" pitchFamily="34" charset="0"/>
              <a:buChar char="•"/>
            </a:pPr>
            <a:endParaRPr lang="en-US" sz="1500" dirty="0">
              <a:solidFill>
                <a:schemeClr val="bg1"/>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1500"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5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0F52078-69C8-2FF4-CB1E-F97EE8CC38C2}"/>
              </a:ext>
            </a:extLst>
          </p:cNvPr>
          <p:cNvPicPr>
            <a:picLocks noChangeAspect="1"/>
          </p:cNvPicPr>
          <p:nvPr/>
        </p:nvPicPr>
        <p:blipFill>
          <a:blip r:embed="rId4"/>
          <a:stretch>
            <a:fillRect/>
          </a:stretch>
        </p:blipFill>
        <p:spPr>
          <a:xfrm>
            <a:off x="5875579" y="0"/>
            <a:ext cx="3395382"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grass&#10;&#10;Description automatically generated">
            <a:extLst>
              <a:ext uri="{FF2B5EF4-FFF2-40B4-BE49-F238E27FC236}">
                <a16:creationId xmlns:a16="http://schemas.microsoft.com/office/drawing/2014/main" id="{54F2E19C-3823-32CD-34B7-590CAFB43A6A}"/>
              </a:ext>
            </a:extLst>
          </p:cNvPr>
          <p:cNvPicPr>
            <a:picLocks noChangeAspect="1"/>
          </p:cNvPicPr>
          <p:nvPr/>
        </p:nvPicPr>
        <p:blipFill>
          <a:blip r:embed="rId5"/>
          <a:stretch>
            <a:fillRect/>
          </a:stretch>
        </p:blipFill>
        <p:spPr>
          <a:xfrm rot="5400000">
            <a:off x="9146381" y="11906"/>
            <a:ext cx="3219450" cy="2871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person riding a horse&#10;&#10;Description automatically generated">
            <a:extLst>
              <a:ext uri="{FF2B5EF4-FFF2-40B4-BE49-F238E27FC236}">
                <a16:creationId xmlns:a16="http://schemas.microsoft.com/office/drawing/2014/main" id="{EDEC1DE7-B2A8-C256-9F92-3B9AA835D8E1}"/>
              </a:ext>
            </a:extLst>
          </p:cNvPr>
          <p:cNvPicPr>
            <a:picLocks noChangeAspect="1"/>
          </p:cNvPicPr>
          <p:nvPr/>
        </p:nvPicPr>
        <p:blipFill>
          <a:blip r:embed="rId6"/>
          <a:stretch>
            <a:fillRect/>
          </a:stretch>
        </p:blipFill>
        <p:spPr>
          <a:xfrm>
            <a:off x="8796618" y="1447800"/>
            <a:ext cx="3395382" cy="2505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B15A5A23-183D-4894-8217-3551CCCB24C7" descr="IMG_8727.jpg">
            <a:extLst>
              <a:ext uri="{FF2B5EF4-FFF2-40B4-BE49-F238E27FC236}">
                <a16:creationId xmlns:a16="http://schemas.microsoft.com/office/drawing/2014/main" id="{BD4E4C30-BB51-D0D9-32A4-24403C7121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6444" y="4197964"/>
            <a:ext cx="2113380" cy="267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EA538A96-89F5-4AAA-A021-5D7C5324FD36" descr="IMG_4602.jpg">
            <a:extLst>
              <a:ext uri="{FF2B5EF4-FFF2-40B4-BE49-F238E27FC236}">
                <a16:creationId xmlns:a16="http://schemas.microsoft.com/office/drawing/2014/main" id="{23537BB9-31E7-4F34-0E74-F45EDF6EA1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0711" y="1545251"/>
            <a:ext cx="3234239" cy="267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56FE8482-B14B-4BE4-B596-918973C6F9FB" descr="IMG_2087.jpg">
            <a:extLst>
              <a:ext uri="{FF2B5EF4-FFF2-40B4-BE49-F238E27FC236}">
                <a16:creationId xmlns:a16="http://schemas.microsoft.com/office/drawing/2014/main" id="{2EAF35BD-5A22-9B87-3536-0535E3ACC2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3958" y="4103857"/>
            <a:ext cx="3443932" cy="267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3" name="6EB186EC-C4DC-4666-A790-D6BFBAA94DF3" descr="IMG_2118.jpg">
            <a:extLst>
              <a:ext uri="{FF2B5EF4-FFF2-40B4-BE49-F238E27FC236}">
                <a16:creationId xmlns:a16="http://schemas.microsoft.com/office/drawing/2014/main" id="{2F7B3687-E489-029A-83AC-C429F283E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01178"/>
            <a:ext cx="3412845" cy="2456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318E5A18-D883-4511-91D1-2260EA41F62A" descr="IMG_8873.jpg">
            <a:extLst>
              <a:ext uri="{FF2B5EF4-FFF2-40B4-BE49-F238E27FC236}">
                <a16:creationId xmlns:a16="http://schemas.microsoft.com/office/drawing/2014/main" id="{213AD51C-9A00-2509-3A2B-F307DC0682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5811" y="4103857"/>
            <a:ext cx="2743061" cy="2671763"/>
          </a:xfrm>
          <a:prstGeom prst="rect">
            <a:avLst/>
          </a:prstGeom>
          <a:blipFill>
            <a:blip r:embed="rId3">
              <a:alphaModFix amt="0"/>
            </a:blip>
            <a:tile tx="0" ty="0" sx="100000" sy="100000" flip="none" algn="tl"/>
          </a:blip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group of people standing around a water fountain&#10;&#10;Description automatically generated with low confidence">
            <a:extLst>
              <a:ext uri="{FF2B5EF4-FFF2-40B4-BE49-F238E27FC236}">
                <a16:creationId xmlns:a16="http://schemas.microsoft.com/office/drawing/2014/main" id="{7160DFFA-8AB0-D367-7976-65B4A1C00449}"/>
              </a:ext>
            </a:extLst>
          </p:cNvPr>
          <p:cNvPicPr>
            <a:picLocks noChangeAspect="1"/>
          </p:cNvPicPr>
          <p:nvPr/>
        </p:nvPicPr>
        <p:blipFill>
          <a:blip r:embed="rId12"/>
          <a:stretch>
            <a:fillRect/>
          </a:stretch>
        </p:blipFill>
        <p:spPr>
          <a:xfrm rot="5400000">
            <a:off x="7606280" y="4263300"/>
            <a:ext cx="2847975" cy="2135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195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FEF8AEE-758E-6FE8-15FF-11372E6AB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26" y="836441"/>
            <a:ext cx="3825802" cy="38258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5A662E-C7C9-9419-2656-656FD4667BF0}"/>
              </a:ext>
            </a:extLst>
          </p:cNvPr>
          <p:cNvSpPr txBox="1"/>
          <p:nvPr/>
        </p:nvSpPr>
        <p:spPr>
          <a:xfrm>
            <a:off x="252724" y="-66370"/>
            <a:ext cx="3130598"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spcBef>
                <a:spcPts val="0"/>
              </a:spcBef>
              <a:spcAft>
                <a:spcPts val="0"/>
              </a:spcAft>
              <a:buClrTx/>
              <a:buSzTx/>
              <a:buFontTx/>
              <a:buNone/>
              <a:tabLst/>
            </a:pPr>
            <a:r>
              <a:rPr kumimoji="0" lang="en-US" sz="2600" b="1" i="0" u="none" strike="noStrike" cap="none" spc="50" normalizeH="0" dirty="0">
                <a:ln>
                  <a:noFill/>
                </a:ln>
                <a:solidFill>
                  <a:schemeClr val="bg1"/>
                </a:solidFill>
                <a:effectLst/>
                <a:uFillTx/>
                <a:latin typeface="Century Gothic" panose="020B0502020202020204" pitchFamily="34" charset="0"/>
                <a:sym typeface="Gill Sans"/>
              </a:rPr>
              <a:t>Box 4 GAP ANALYSIS</a:t>
            </a:r>
          </a:p>
        </p:txBody>
      </p:sp>
      <p:pic>
        <p:nvPicPr>
          <p:cNvPr id="7" name="Picture 2">
            <a:extLst>
              <a:ext uri="{FF2B5EF4-FFF2-40B4-BE49-F238E27FC236}">
                <a16:creationId xmlns:a16="http://schemas.microsoft.com/office/drawing/2014/main" id="{7C2270A9-BBBB-47BF-ACC3-B26503809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399" y="274315"/>
            <a:ext cx="780936" cy="1039453"/>
          </a:xfrm>
          <a:prstGeom prst="rect">
            <a:avLst/>
          </a:prstGeom>
          <a:blipFill dpi="0" rotWithShape="1">
            <a:blip r:embed="rId5">
              <a:alphaModFix amt="0"/>
            </a:blip>
            <a:srcRect/>
            <a:tile tx="0" ty="0" sx="100000" sy="100000" flip="none" algn="tl"/>
          </a:blipFill>
          <a:ln>
            <a:noFill/>
          </a:ln>
        </p:spPr>
      </p:pic>
      <p:graphicFrame>
        <p:nvGraphicFramePr>
          <p:cNvPr id="1032" name="TextBox 5">
            <a:extLst>
              <a:ext uri="{FF2B5EF4-FFF2-40B4-BE49-F238E27FC236}">
                <a16:creationId xmlns:a16="http://schemas.microsoft.com/office/drawing/2014/main" id="{67BBE1FA-4DE7-9DBC-E1EF-2492DBCAD7A2}"/>
              </a:ext>
            </a:extLst>
          </p:cNvPr>
          <p:cNvGraphicFramePr/>
          <p:nvPr>
            <p:extLst>
              <p:ext uri="{D42A27DB-BD31-4B8C-83A1-F6EECF244321}">
                <p14:modId xmlns:p14="http://schemas.microsoft.com/office/powerpoint/2010/main" val="2416226123"/>
              </p:ext>
            </p:extLst>
          </p:nvPr>
        </p:nvGraphicFramePr>
        <p:xfrm>
          <a:off x="6864677" y="794041"/>
          <a:ext cx="5766313" cy="43109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Arrow: Up 9">
            <a:extLst>
              <a:ext uri="{FF2B5EF4-FFF2-40B4-BE49-F238E27FC236}">
                <a16:creationId xmlns:a16="http://schemas.microsoft.com/office/drawing/2014/main" id="{C2D55628-A774-5891-E084-912DF0D46FFD}"/>
              </a:ext>
            </a:extLst>
          </p:cNvPr>
          <p:cNvSpPr/>
          <p:nvPr/>
        </p:nvSpPr>
        <p:spPr>
          <a:xfrm>
            <a:off x="715595" y="5105037"/>
            <a:ext cx="2204856" cy="1498326"/>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The Gaps Are  many</a:t>
            </a:r>
          </a:p>
        </p:txBody>
      </p:sp>
      <p:sp>
        <p:nvSpPr>
          <p:cNvPr id="11" name="Arrow: Up 10">
            <a:extLst>
              <a:ext uri="{FF2B5EF4-FFF2-40B4-BE49-F238E27FC236}">
                <a16:creationId xmlns:a16="http://schemas.microsoft.com/office/drawing/2014/main" id="{70D73D42-8A27-1F73-FAE2-5540EDCC97AB}"/>
              </a:ext>
            </a:extLst>
          </p:cNvPr>
          <p:cNvSpPr/>
          <p:nvPr/>
        </p:nvSpPr>
        <p:spPr>
          <a:xfrm>
            <a:off x="5084004" y="5314796"/>
            <a:ext cx="2341725" cy="1498326"/>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Problem is bigger than it seems. </a:t>
            </a:r>
          </a:p>
        </p:txBody>
      </p:sp>
      <p:sp>
        <p:nvSpPr>
          <p:cNvPr id="12" name="Arrow: Up 11">
            <a:extLst>
              <a:ext uri="{FF2B5EF4-FFF2-40B4-BE49-F238E27FC236}">
                <a16:creationId xmlns:a16="http://schemas.microsoft.com/office/drawing/2014/main" id="{C41E097E-8A98-EEEF-3827-95575EE5C48B}"/>
              </a:ext>
            </a:extLst>
          </p:cNvPr>
          <p:cNvSpPr/>
          <p:nvPr/>
        </p:nvSpPr>
        <p:spPr>
          <a:xfrm>
            <a:off x="8576970" y="5314796"/>
            <a:ext cx="2341725" cy="1498326"/>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Vital Few</a:t>
            </a:r>
          </a:p>
        </p:txBody>
      </p:sp>
      <p:pic>
        <p:nvPicPr>
          <p:cNvPr id="14" name="Picture 13">
            <a:extLst>
              <a:ext uri="{FF2B5EF4-FFF2-40B4-BE49-F238E27FC236}">
                <a16:creationId xmlns:a16="http://schemas.microsoft.com/office/drawing/2014/main" id="{F37C4B36-19F7-ECD1-D04A-FAF0144CD427}"/>
              </a:ext>
            </a:extLst>
          </p:cNvPr>
          <p:cNvPicPr>
            <a:picLocks noChangeAspect="1"/>
          </p:cNvPicPr>
          <p:nvPr/>
        </p:nvPicPr>
        <p:blipFill>
          <a:blip r:embed="rId11"/>
          <a:stretch>
            <a:fillRect/>
          </a:stretch>
        </p:blipFill>
        <p:spPr>
          <a:xfrm>
            <a:off x="5451052" y="1358968"/>
            <a:ext cx="1815705" cy="4140064"/>
          </a:xfrm>
          <a:prstGeom prst="rect">
            <a:avLst/>
          </a:prstGeom>
        </p:spPr>
      </p:pic>
    </p:spTree>
    <p:extLst>
      <p:ext uri="{BB962C8B-B14F-4D97-AF65-F5344CB8AC3E}">
        <p14:creationId xmlns:p14="http://schemas.microsoft.com/office/powerpoint/2010/main" val="278057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06C8E6-2F4D-53BF-E61C-34314DE156EF}"/>
              </a:ext>
            </a:extLst>
          </p:cNvPr>
          <p:cNvSpPr txBox="1"/>
          <p:nvPr/>
        </p:nvSpPr>
        <p:spPr>
          <a:xfrm>
            <a:off x="3263739" y="39099"/>
            <a:ext cx="5820083"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spcBef>
                <a:spcPts val="0"/>
              </a:spcBef>
              <a:spcAft>
                <a:spcPts val="0"/>
              </a:spcAft>
              <a:buClrTx/>
              <a:buSzTx/>
              <a:buFontTx/>
              <a:buNone/>
              <a:tabLst/>
            </a:pPr>
            <a:r>
              <a:rPr kumimoji="0" lang="en-US" sz="2600" b="1" i="0" u="none" strike="noStrike" cap="none" spc="50" normalizeH="0" dirty="0">
                <a:ln>
                  <a:noFill/>
                </a:ln>
                <a:solidFill>
                  <a:schemeClr val="bg1"/>
                </a:solidFill>
                <a:effectLst/>
                <a:uFillTx/>
                <a:latin typeface="Century Gothic" panose="020B0502020202020204" pitchFamily="34" charset="0"/>
                <a:sym typeface="Gill Sans"/>
              </a:rPr>
              <a:t>Box 5. Solution Approach. </a:t>
            </a:r>
          </a:p>
        </p:txBody>
      </p:sp>
      <p:pic>
        <p:nvPicPr>
          <p:cNvPr id="5" name="Picture 4" descr="A picture containing text&#10;&#10;Description automatically generated">
            <a:extLst>
              <a:ext uri="{FF2B5EF4-FFF2-40B4-BE49-F238E27FC236}">
                <a16:creationId xmlns:a16="http://schemas.microsoft.com/office/drawing/2014/main" id="{139F12B5-4BC9-3EA5-9546-78E1FD495C4A}"/>
              </a:ext>
            </a:extLst>
          </p:cNvPr>
          <p:cNvPicPr>
            <a:picLocks noChangeAspect="1"/>
          </p:cNvPicPr>
          <p:nvPr/>
        </p:nvPicPr>
        <p:blipFill>
          <a:blip r:embed="rId3"/>
          <a:stretch>
            <a:fillRect/>
          </a:stretch>
        </p:blipFill>
        <p:spPr>
          <a:xfrm>
            <a:off x="8110723" y="541801"/>
            <a:ext cx="3478321" cy="3270277"/>
          </a:xfrm>
          <a:prstGeom prst="rect">
            <a:avLst/>
          </a:prstGeom>
        </p:spPr>
      </p:pic>
      <p:sp>
        <p:nvSpPr>
          <p:cNvPr id="6" name="TextBox 5">
            <a:extLst>
              <a:ext uri="{FF2B5EF4-FFF2-40B4-BE49-F238E27FC236}">
                <a16:creationId xmlns:a16="http://schemas.microsoft.com/office/drawing/2014/main" id="{B1C40182-E2CE-52B0-1758-F214176DD925}"/>
              </a:ext>
            </a:extLst>
          </p:cNvPr>
          <p:cNvSpPr txBox="1"/>
          <p:nvPr/>
        </p:nvSpPr>
        <p:spPr>
          <a:xfrm>
            <a:off x="244728" y="6172570"/>
            <a:ext cx="6799166" cy="646331"/>
          </a:xfrm>
          <a:prstGeom prst="rect">
            <a:avLst/>
          </a:prstGeom>
          <a:noFill/>
        </p:spPr>
        <p:txBody>
          <a:bodyPr wrap="square" rtlCol="0">
            <a:spAutoFit/>
          </a:bodyPr>
          <a:lstStyle/>
          <a:p>
            <a:pPr algn="ctr"/>
            <a:r>
              <a:rPr lang="en-US" b="1" dirty="0">
                <a:highlight>
                  <a:srgbClr val="000000"/>
                </a:highlight>
                <a:latin typeface="Broadway" panose="04040905080B02020502" pitchFamily="82" charset="0"/>
              </a:rPr>
              <a:t>The Bomas Of  Thairu: </a:t>
            </a:r>
          </a:p>
          <a:p>
            <a:pPr algn="ctr"/>
            <a:r>
              <a:rPr lang="en-US" b="1" i="1" dirty="0">
                <a:highlight>
                  <a:srgbClr val="000000"/>
                </a:highlight>
                <a:latin typeface="Broadway" panose="04040905080B02020502" pitchFamily="82" charset="0"/>
              </a:rPr>
              <a:t>Build something, Be something</a:t>
            </a:r>
          </a:p>
        </p:txBody>
      </p:sp>
      <p:pic>
        <p:nvPicPr>
          <p:cNvPr id="12" name="Picture 11">
            <a:extLst>
              <a:ext uri="{FF2B5EF4-FFF2-40B4-BE49-F238E27FC236}">
                <a16:creationId xmlns:a16="http://schemas.microsoft.com/office/drawing/2014/main" id="{6819E8E0-147D-D2BE-2B42-D779B99C1F10}"/>
              </a:ext>
            </a:extLst>
          </p:cNvPr>
          <p:cNvPicPr>
            <a:picLocks noChangeAspect="1"/>
          </p:cNvPicPr>
          <p:nvPr/>
        </p:nvPicPr>
        <p:blipFill>
          <a:blip r:embed="rId4"/>
          <a:stretch>
            <a:fillRect/>
          </a:stretch>
        </p:blipFill>
        <p:spPr>
          <a:xfrm>
            <a:off x="7420682" y="3812078"/>
            <a:ext cx="4858404" cy="3006823"/>
          </a:xfrm>
          <a:prstGeom prst="rect">
            <a:avLst/>
          </a:prstGeom>
        </p:spPr>
      </p:pic>
      <p:pic>
        <p:nvPicPr>
          <p:cNvPr id="4" name="Picture 3">
            <a:extLst>
              <a:ext uri="{FF2B5EF4-FFF2-40B4-BE49-F238E27FC236}">
                <a16:creationId xmlns:a16="http://schemas.microsoft.com/office/drawing/2014/main" id="{BEA587E4-5306-4C44-BB8A-62BF526A3AA1}"/>
              </a:ext>
            </a:extLst>
          </p:cNvPr>
          <p:cNvPicPr>
            <a:picLocks noChangeAspect="1"/>
          </p:cNvPicPr>
          <p:nvPr/>
        </p:nvPicPr>
        <p:blipFill>
          <a:blip r:embed="rId5"/>
          <a:stretch>
            <a:fillRect/>
          </a:stretch>
        </p:blipFill>
        <p:spPr>
          <a:xfrm>
            <a:off x="13616" y="2176938"/>
            <a:ext cx="7407065" cy="3892265"/>
          </a:xfrm>
          <a:prstGeom prst="rect">
            <a:avLst/>
          </a:prstGeom>
        </p:spPr>
      </p:pic>
      <p:pic>
        <p:nvPicPr>
          <p:cNvPr id="1026" name="Picture 2" descr="Six-Sigma-DMAIC">
            <a:extLst>
              <a:ext uri="{FF2B5EF4-FFF2-40B4-BE49-F238E27FC236}">
                <a16:creationId xmlns:a16="http://schemas.microsoft.com/office/drawing/2014/main" id="{F524CC11-D026-10C5-1F75-AE8D2ADB9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6" y="10191"/>
            <a:ext cx="2143645" cy="2166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F7697A-7DE2-EC38-3F38-677BB4FE188E}"/>
              </a:ext>
            </a:extLst>
          </p:cNvPr>
          <p:cNvSpPr txBox="1"/>
          <p:nvPr/>
        </p:nvSpPr>
        <p:spPr>
          <a:xfrm>
            <a:off x="1823993" y="1174702"/>
            <a:ext cx="6799166" cy="369332"/>
          </a:xfrm>
          <a:prstGeom prst="rect">
            <a:avLst/>
          </a:prstGeom>
          <a:noFill/>
        </p:spPr>
        <p:txBody>
          <a:bodyPr wrap="square" rtlCol="0">
            <a:spAutoFit/>
          </a:bodyPr>
          <a:lstStyle/>
          <a:p>
            <a:pPr algn="ctr"/>
            <a:r>
              <a:rPr lang="en-US" b="1" dirty="0">
                <a:highlight>
                  <a:srgbClr val="000000"/>
                </a:highlight>
                <a:latin typeface="Broadway" panose="04040905080B02020502" pitchFamily="82" charset="0"/>
              </a:rPr>
              <a:t>A Farm like no Other</a:t>
            </a:r>
            <a:endParaRPr lang="en-US" b="1" i="1" dirty="0">
              <a:highlight>
                <a:srgbClr val="000000"/>
              </a:highlight>
              <a:latin typeface="Broadway" panose="04040905080B02020502" pitchFamily="82" charset="0"/>
            </a:endParaRPr>
          </a:p>
        </p:txBody>
      </p:sp>
    </p:spTree>
    <p:extLst>
      <p:ext uri="{BB962C8B-B14F-4D97-AF65-F5344CB8AC3E}">
        <p14:creationId xmlns:p14="http://schemas.microsoft.com/office/powerpoint/2010/main" val="309057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4000" r="-4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C129865-2070-C1A4-E9DA-68548DC7D3E1}"/>
              </a:ext>
            </a:extLst>
          </p:cNvPr>
          <p:cNvSpPr>
            <a:spLocks noGrp="1"/>
          </p:cNvSpPr>
          <p:nvPr>
            <p:ph type="sldNum" sz="quarter" idx="12"/>
          </p:nvPr>
        </p:nvSpPr>
        <p:spPr/>
        <p:txBody>
          <a:bodyPr/>
          <a:lstStyle/>
          <a:p>
            <a:fld id="{DBA1B0FB-D917-4C8C-928F-313BD683BF39}" type="slidenum">
              <a:rPr lang="en-US" smtClean="0"/>
              <a:t>7</a:t>
            </a:fld>
            <a:endParaRPr lang="en-US" dirty="0"/>
          </a:p>
        </p:txBody>
      </p:sp>
      <p:pic>
        <p:nvPicPr>
          <p:cNvPr id="63" name="Picture Placeholder 13" descr="Data Points Digital background">
            <a:extLst>
              <a:ext uri="{FF2B5EF4-FFF2-40B4-BE49-F238E27FC236}">
                <a16:creationId xmlns:a16="http://schemas.microsoft.com/office/drawing/2014/main" id="{33407E04-4BB7-C945-E600-C351E9C0C99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8397" y="67325"/>
            <a:ext cx="4796206" cy="664567"/>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048" name="Text Placeholder 3">
            <a:extLst>
              <a:ext uri="{FF2B5EF4-FFF2-40B4-BE49-F238E27FC236}">
                <a16:creationId xmlns:a16="http://schemas.microsoft.com/office/drawing/2014/main" id="{EA76A2D9-1A2F-79FD-E26A-4CF0A9B1D26D}"/>
              </a:ext>
            </a:extLst>
          </p:cNvPr>
          <p:cNvSpPr txBox="1">
            <a:spLocks/>
          </p:cNvSpPr>
          <p:nvPr/>
        </p:nvSpPr>
        <p:spPr>
          <a:xfrm>
            <a:off x="259053" y="85653"/>
            <a:ext cx="4796206" cy="885825"/>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002060">
                    <a:alpha val="60000"/>
                  </a:srgbClr>
                </a:solidFill>
                <a:latin typeface="Calibri" panose="020F0502020204030204" pitchFamily="34" charset="0"/>
                <a:cs typeface="Calibri" panose="020F0502020204030204" pitchFamily="34" charset="0"/>
              </a:rPr>
              <a:t>Solution Approach:.</a:t>
            </a:r>
          </a:p>
        </p:txBody>
      </p:sp>
      <p:sp>
        <p:nvSpPr>
          <p:cNvPr id="2062" name="TextBox 2061">
            <a:extLst>
              <a:ext uri="{FF2B5EF4-FFF2-40B4-BE49-F238E27FC236}">
                <a16:creationId xmlns:a16="http://schemas.microsoft.com/office/drawing/2014/main" id="{6D2C6F11-0847-6698-9430-84F0FE52DC4C}"/>
              </a:ext>
            </a:extLst>
          </p:cNvPr>
          <p:cNvSpPr txBox="1"/>
          <p:nvPr/>
        </p:nvSpPr>
        <p:spPr>
          <a:xfrm>
            <a:off x="1904169" y="2889224"/>
            <a:ext cx="3851483"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Once an animal lover always animal lover </a:t>
            </a:r>
          </a:p>
          <a:p>
            <a:pPr marL="285750" indent="-285750">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Desire to raise Our Children in an environment that reflects where we grew up  </a:t>
            </a:r>
            <a:r>
              <a:rPr lang="en-US" sz="1400" b="1" i="1" dirty="0">
                <a:solidFill>
                  <a:schemeClr val="bg1"/>
                </a:solidFill>
                <a:latin typeface="Calibri" panose="020F0502020204030204" pitchFamily="34" charset="0"/>
                <a:cs typeface="Calibri" panose="020F0502020204030204" pitchFamily="34" charset="0"/>
              </a:rPr>
              <a:t>(Values and Culture and environment)</a:t>
            </a:r>
          </a:p>
          <a:p>
            <a:pPr marL="285750" indent="-285750">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What type of America will they come back and grow up in? </a:t>
            </a:r>
            <a:r>
              <a:rPr lang="en-US" sz="1400" b="1" i="1" dirty="0">
                <a:solidFill>
                  <a:schemeClr val="bg1"/>
                </a:solidFill>
                <a:latin typeface="Calibri" panose="020F0502020204030204" pitchFamily="34" charset="0"/>
                <a:cs typeface="Calibri" panose="020F0502020204030204" pitchFamily="34" charset="0"/>
              </a:rPr>
              <a:t>(Who gets to teach them about where they are from?)</a:t>
            </a:r>
          </a:p>
          <a:p>
            <a:pPr marL="285750" indent="-285750">
              <a:buFont typeface="Arial" panose="020B0604020202020204" pitchFamily="34" charset="0"/>
              <a:buChar char="•"/>
            </a:pPr>
            <a:endParaRPr lang="en-US"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200" b="1" dirty="0">
              <a:solidFill>
                <a:schemeClr val="bg1"/>
              </a:solidFill>
            </a:endParaRPr>
          </a:p>
        </p:txBody>
      </p:sp>
      <p:pic>
        <p:nvPicPr>
          <p:cNvPr id="2066" name="D803FF9F-72DF-40F6-8725-1E5804E08F6B" descr="IMG_8963.jpg">
            <a:extLst>
              <a:ext uri="{FF2B5EF4-FFF2-40B4-BE49-F238E27FC236}">
                <a16:creationId xmlns:a16="http://schemas.microsoft.com/office/drawing/2014/main" id="{D67539CB-A01A-29C4-8AA9-133E24D9A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109" y="1012789"/>
            <a:ext cx="1946237" cy="1459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 name="Picture 44" descr="A person holding a monkey on the shoulder&#10;&#10;Description automatically generated with low confidence">
            <a:extLst>
              <a:ext uri="{FF2B5EF4-FFF2-40B4-BE49-F238E27FC236}">
                <a16:creationId xmlns:a16="http://schemas.microsoft.com/office/drawing/2014/main" id="{68601672-A37C-88E4-E239-6E4E9F142389}"/>
              </a:ext>
            </a:extLst>
          </p:cNvPr>
          <p:cNvPicPr>
            <a:picLocks noChangeAspect="1"/>
          </p:cNvPicPr>
          <p:nvPr/>
        </p:nvPicPr>
        <p:blipFill>
          <a:blip r:embed="rId5"/>
          <a:stretch>
            <a:fillRect/>
          </a:stretch>
        </p:blipFill>
        <p:spPr>
          <a:xfrm>
            <a:off x="44149" y="2567726"/>
            <a:ext cx="1633872" cy="1200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A monkey sitting on a person's shoulder&#10;&#10;Description automatically generated">
            <a:extLst>
              <a:ext uri="{FF2B5EF4-FFF2-40B4-BE49-F238E27FC236}">
                <a16:creationId xmlns:a16="http://schemas.microsoft.com/office/drawing/2014/main" id="{DB35A6A1-9936-B9E0-714F-36E07C301170}"/>
              </a:ext>
            </a:extLst>
          </p:cNvPr>
          <p:cNvPicPr>
            <a:picLocks noChangeAspect="1"/>
          </p:cNvPicPr>
          <p:nvPr/>
        </p:nvPicPr>
        <p:blipFill>
          <a:blip r:embed="rId6"/>
          <a:stretch>
            <a:fillRect/>
          </a:stretch>
        </p:blipFill>
        <p:spPr>
          <a:xfrm>
            <a:off x="44149" y="660168"/>
            <a:ext cx="1317704" cy="1882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A picture containing ground, outdoor, person, feeding&#10;&#10;Description automatically generated">
            <a:extLst>
              <a:ext uri="{FF2B5EF4-FFF2-40B4-BE49-F238E27FC236}">
                <a16:creationId xmlns:a16="http://schemas.microsoft.com/office/drawing/2014/main" id="{C94A1696-E353-3693-50DF-338C6C5416B5}"/>
              </a:ext>
            </a:extLst>
          </p:cNvPr>
          <p:cNvPicPr>
            <a:picLocks noChangeAspect="1"/>
          </p:cNvPicPr>
          <p:nvPr/>
        </p:nvPicPr>
        <p:blipFill>
          <a:blip r:embed="rId7"/>
          <a:stretch>
            <a:fillRect/>
          </a:stretch>
        </p:blipFill>
        <p:spPr>
          <a:xfrm>
            <a:off x="3498" y="3768299"/>
            <a:ext cx="1571101" cy="1784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1BEEAF01-7DAE-435F-B308-96029114EAEB" descr="IMG_0247.JPG">
            <a:extLst>
              <a:ext uri="{FF2B5EF4-FFF2-40B4-BE49-F238E27FC236}">
                <a16:creationId xmlns:a16="http://schemas.microsoft.com/office/drawing/2014/main" id="{2A01A383-E195-45DD-6416-6C64ED5EA8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2" y="5599441"/>
            <a:ext cx="1563875" cy="1172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2" name="Title 7">
            <a:extLst>
              <a:ext uri="{FF2B5EF4-FFF2-40B4-BE49-F238E27FC236}">
                <a16:creationId xmlns:a16="http://schemas.microsoft.com/office/drawing/2014/main" id="{97ACD12C-4B53-E25B-68D2-FF221DCEC01A}"/>
              </a:ext>
            </a:extLst>
          </p:cNvPr>
          <p:cNvSpPr txBox="1">
            <a:spLocks/>
          </p:cNvSpPr>
          <p:nvPr/>
        </p:nvSpPr>
        <p:spPr>
          <a:xfrm>
            <a:off x="1993176" y="6314921"/>
            <a:ext cx="3062083" cy="292879"/>
          </a:xfrm>
          <a:prstGeom prst="rect">
            <a:avLst/>
          </a:prstGeom>
          <a:solidFill>
            <a:srgbClr val="FFFF00"/>
          </a:solidFill>
          <a:ln>
            <a:solidFill>
              <a:schemeClr val="bg1"/>
            </a:solidFill>
          </a:ln>
        </p:spPr>
        <p:txBody>
          <a:bodyPr vert="horz" wrap="square" lIns="0" tIns="0" rIns="0" bIns="0" rtlCol="0" anchor="t" anchorCtr="0">
            <a:noAutofit/>
          </a:bodyPr>
          <a:lstStyle>
            <a:lvl1pPr algn="l" defTabSz="914400" rtl="0" eaLnBrk="1" latinLnBrk="0" hangingPunct="1">
              <a:lnSpc>
                <a:spcPct val="90000"/>
              </a:lnSpc>
              <a:spcBef>
                <a:spcPct val="0"/>
              </a:spcBef>
              <a:buNone/>
              <a:defRPr lang="en-US" sz="4000" kern="1200">
                <a:solidFill>
                  <a:schemeClr val="tx1"/>
                </a:solidFill>
                <a:latin typeface="+mj-lt"/>
                <a:ea typeface="+mj-ea"/>
                <a:cs typeface="+mj-cs"/>
              </a:defRPr>
            </a:lvl1pPr>
          </a:lstStyle>
          <a:p>
            <a:pPr>
              <a:lnSpc>
                <a:spcPct val="100000"/>
              </a:lnSpc>
            </a:pPr>
            <a:r>
              <a:rPr lang="en-US" sz="1000" i="1" dirty="0">
                <a:solidFill>
                  <a:schemeClr val="bg1"/>
                </a:solidFill>
                <a:latin typeface="Calibri" panose="020F0502020204030204" pitchFamily="34" charset="0"/>
                <a:cs typeface="Calibri" panose="020F0502020204030204" pitchFamily="34" charset="0"/>
              </a:rPr>
              <a:t>You can take a Maasai from Kenya, but you can’t take the Maasai out of Him</a:t>
            </a:r>
          </a:p>
        </p:txBody>
      </p:sp>
      <p:pic>
        <p:nvPicPr>
          <p:cNvPr id="8" name="Picture 7">
            <a:extLst>
              <a:ext uri="{FF2B5EF4-FFF2-40B4-BE49-F238E27FC236}">
                <a16:creationId xmlns:a16="http://schemas.microsoft.com/office/drawing/2014/main" id="{E7309905-217C-C8CF-0753-9A56C9AE7DA3}"/>
              </a:ext>
            </a:extLst>
          </p:cNvPr>
          <p:cNvPicPr>
            <a:picLocks noChangeAspect="1"/>
          </p:cNvPicPr>
          <p:nvPr/>
        </p:nvPicPr>
        <p:blipFill>
          <a:blip r:embed="rId9"/>
          <a:stretch>
            <a:fillRect/>
          </a:stretch>
        </p:blipFill>
        <p:spPr>
          <a:xfrm>
            <a:off x="5717860" y="8707"/>
            <a:ext cx="6304808" cy="4459095"/>
          </a:xfrm>
          <a:prstGeom prst="rect">
            <a:avLst/>
          </a:prstGeom>
        </p:spPr>
      </p:pic>
      <p:sp>
        <p:nvSpPr>
          <p:cNvPr id="10" name="Rectangle 9">
            <a:extLst>
              <a:ext uri="{FF2B5EF4-FFF2-40B4-BE49-F238E27FC236}">
                <a16:creationId xmlns:a16="http://schemas.microsoft.com/office/drawing/2014/main" id="{0BF40CB3-EFCB-25A4-FA66-5F082EA56137}"/>
              </a:ext>
            </a:extLst>
          </p:cNvPr>
          <p:cNvSpPr/>
          <p:nvPr/>
        </p:nvSpPr>
        <p:spPr>
          <a:xfrm>
            <a:off x="7000161" y="5650721"/>
            <a:ext cx="13335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Road side market</a:t>
            </a:r>
          </a:p>
        </p:txBody>
      </p:sp>
      <p:sp>
        <p:nvSpPr>
          <p:cNvPr id="11" name="Rectangle 10">
            <a:extLst>
              <a:ext uri="{FF2B5EF4-FFF2-40B4-BE49-F238E27FC236}">
                <a16:creationId xmlns:a16="http://schemas.microsoft.com/office/drawing/2014/main" id="{1A575FE2-EB2C-2504-DC79-681CC8F2185E}"/>
              </a:ext>
            </a:extLst>
          </p:cNvPr>
          <p:cNvSpPr/>
          <p:nvPr/>
        </p:nvSpPr>
        <p:spPr>
          <a:xfrm>
            <a:off x="8735289" y="4620176"/>
            <a:ext cx="13335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Project House</a:t>
            </a:r>
          </a:p>
        </p:txBody>
      </p:sp>
      <p:sp>
        <p:nvSpPr>
          <p:cNvPr id="12" name="Rectangle 11">
            <a:extLst>
              <a:ext uri="{FF2B5EF4-FFF2-40B4-BE49-F238E27FC236}">
                <a16:creationId xmlns:a16="http://schemas.microsoft.com/office/drawing/2014/main" id="{F4630905-8A79-1CAF-3B38-20C51DD9D872}"/>
              </a:ext>
            </a:extLst>
          </p:cNvPr>
          <p:cNvSpPr/>
          <p:nvPr/>
        </p:nvSpPr>
        <p:spPr>
          <a:xfrm>
            <a:off x="10470417" y="5289285"/>
            <a:ext cx="13335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Farm</a:t>
            </a:r>
          </a:p>
        </p:txBody>
      </p:sp>
      <p:cxnSp>
        <p:nvCxnSpPr>
          <p:cNvPr id="14" name="Straight Arrow Connector 13">
            <a:extLst>
              <a:ext uri="{FF2B5EF4-FFF2-40B4-BE49-F238E27FC236}">
                <a16:creationId xmlns:a16="http://schemas.microsoft.com/office/drawing/2014/main" id="{1750E9ED-725A-696E-8212-F23FB53E0B24}"/>
              </a:ext>
            </a:extLst>
          </p:cNvPr>
          <p:cNvCxnSpPr>
            <a:cxnSpLocks/>
            <a:stCxn id="10" idx="0"/>
          </p:cNvCxnSpPr>
          <p:nvPr/>
        </p:nvCxnSpPr>
        <p:spPr>
          <a:xfrm flipV="1">
            <a:off x="7666911" y="2362200"/>
            <a:ext cx="314489" cy="328852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4B4B4B6-A4A7-3BFF-E6A9-7C6BBFE5D179}"/>
              </a:ext>
            </a:extLst>
          </p:cNvPr>
          <p:cNvCxnSpPr>
            <a:cxnSpLocks/>
            <a:stCxn id="11" idx="0"/>
          </p:cNvCxnSpPr>
          <p:nvPr/>
        </p:nvCxnSpPr>
        <p:spPr>
          <a:xfrm flipH="1" flipV="1">
            <a:off x="8333661" y="2567726"/>
            <a:ext cx="1068378" cy="20524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1CF3A6-1107-D280-6501-36C1E486E366}"/>
              </a:ext>
            </a:extLst>
          </p:cNvPr>
          <p:cNvCxnSpPr>
            <a:cxnSpLocks/>
          </p:cNvCxnSpPr>
          <p:nvPr/>
        </p:nvCxnSpPr>
        <p:spPr>
          <a:xfrm flipH="1" flipV="1">
            <a:off x="8757525" y="1171575"/>
            <a:ext cx="2375031" cy="41712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47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27B6D-7E1F-3D24-A070-A28AEEE148AB}"/>
              </a:ext>
            </a:extLst>
          </p:cNvPr>
          <p:cNvSpPr txBox="1"/>
          <p:nvPr/>
        </p:nvSpPr>
        <p:spPr>
          <a:xfrm>
            <a:off x="3461658" y="214056"/>
            <a:ext cx="8028632"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spcBef>
                <a:spcPts val="0"/>
              </a:spcBef>
              <a:spcAft>
                <a:spcPts val="0"/>
              </a:spcAft>
              <a:buClrTx/>
              <a:buSzTx/>
              <a:buFontTx/>
              <a:buNone/>
              <a:tabLst/>
            </a:pPr>
            <a:r>
              <a:rPr kumimoji="0" lang="en-US" sz="2600" b="1" i="0" u="none" strike="noStrike" cap="none" spc="50" normalizeH="0" dirty="0">
                <a:ln>
                  <a:noFill/>
                </a:ln>
                <a:solidFill>
                  <a:schemeClr val="bg1"/>
                </a:solidFill>
                <a:effectLst/>
                <a:uFillTx/>
                <a:latin typeface="Century Gothic" panose="020B0502020202020204" pitchFamily="34" charset="0"/>
                <a:sym typeface="Gill Sans"/>
              </a:rPr>
              <a:t>Solution Approach. </a:t>
            </a:r>
          </a:p>
          <a:p>
            <a:pPr marL="0" marR="0" indent="0" defTabSz="584200" rtl="0" fontAlgn="auto" latinLnBrk="0" hangingPunct="0">
              <a:spcBef>
                <a:spcPts val="0"/>
              </a:spcBef>
              <a:spcAft>
                <a:spcPts val="0"/>
              </a:spcAft>
              <a:buClrTx/>
              <a:buSzTx/>
              <a:buFontTx/>
              <a:buNone/>
              <a:tabLst/>
            </a:pPr>
            <a:r>
              <a:rPr kumimoji="0" lang="en-US" sz="2600" b="1" i="1" u="none" strike="noStrike" cap="none" spc="50" normalizeH="0" dirty="0">
                <a:ln>
                  <a:noFill/>
                </a:ln>
                <a:solidFill>
                  <a:schemeClr val="bg1"/>
                </a:solidFill>
                <a:effectLst/>
                <a:uFillTx/>
                <a:latin typeface="Century Gothic" panose="020B0502020202020204" pitchFamily="34" charset="0"/>
                <a:sym typeface="Gill Sans"/>
              </a:rPr>
              <a:t>How we intend to serve the community </a:t>
            </a:r>
          </a:p>
        </p:txBody>
      </p:sp>
      <p:pic>
        <p:nvPicPr>
          <p:cNvPr id="8" name="Picture 7">
            <a:extLst>
              <a:ext uri="{FF2B5EF4-FFF2-40B4-BE49-F238E27FC236}">
                <a16:creationId xmlns:a16="http://schemas.microsoft.com/office/drawing/2014/main" id="{F8461D0F-BEF9-4EF7-1685-AFD0C86FC664}"/>
              </a:ext>
            </a:extLst>
          </p:cNvPr>
          <p:cNvPicPr>
            <a:picLocks noChangeAspect="1"/>
          </p:cNvPicPr>
          <p:nvPr/>
        </p:nvPicPr>
        <p:blipFill>
          <a:blip r:embed="rId3"/>
          <a:stretch>
            <a:fillRect/>
          </a:stretch>
        </p:blipFill>
        <p:spPr>
          <a:xfrm>
            <a:off x="1" y="2030128"/>
            <a:ext cx="7475973" cy="4613816"/>
          </a:xfrm>
          <a:prstGeom prst="rect">
            <a:avLst/>
          </a:prstGeom>
        </p:spPr>
      </p:pic>
      <p:pic>
        <p:nvPicPr>
          <p:cNvPr id="12" name="Picture 11">
            <a:extLst>
              <a:ext uri="{FF2B5EF4-FFF2-40B4-BE49-F238E27FC236}">
                <a16:creationId xmlns:a16="http://schemas.microsoft.com/office/drawing/2014/main" id="{85DD0409-2F38-0D1B-EACD-046B87CE5B87}"/>
              </a:ext>
            </a:extLst>
          </p:cNvPr>
          <p:cNvPicPr>
            <a:picLocks noChangeAspect="1"/>
          </p:cNvPicPr>
          <p:nvPr/>
        </p:nvPicPr>
        <p:blipFill>
          <a:blip r:embed="rId4"/>
          <a:stretch>
            <a:fillRect/>
          </a:stretch>
        </p:blipFill>
        <p:spPr>
          <a:xfrm>
            <a:off x="7475974" y="2030128"/>
            <a:ext cx="4716025" cy="4613816"/>
          </a:xfrm>
          <a:prstGeom prst="rect">
            <a:avLst/>
          </a:prstGeom>
        </p:spPr>
      </p:pic>
      <p:pic>
        <p:nvPicPr>
          <p:cNvPr id="2050" name="Picture 2" descr="it takes a village - Google Search | Natural birth, Birth center, Supportive">
            <a:extLst>
              <a:ext uri="{FF2B5EF4-FFF2-40B4-BE49-F238E27FC236}">
                <a16:creationId xmlns:a16="http://schemas.microsoft.com/office/drawing/2014/main" id="{2FF0F919-A0B8-A5B1-44BA-805B22017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2381250" cy="203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68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6000" b="-6000"/>
          </a:stretch>
        </a:blipFill>
        <a:effectLst/>
      </p:bgPr>
    </p:bg>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1CCB462B-2BA4-0907-E848-E9CF82603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4" y="646441"/>
            <a:ext cx="1860488" cy="2480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E8969F-D8DD-0295-AFC8-8DFE402B4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040" y="646440"/>
            <a:ext cx="1904854" cy="1976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40E227B-5D24-95A9-93A8-9113A3F05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51084"/>
            <a:ext cx="1714328" cy="2285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313335-CE09-B8C3-FDB4-67D983BECF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31" r="30036"/>
          <a:stretch/>
        </p:blipFill>
        <p:spPr bwMode="auto">
          <a:xfrm>
            <a:off x="1625284" y="2081428"/>
            <a:ext cx="1552244" cy="3010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3543B51-D476-7929-4ADE-D6FF721F50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0" y="4850466"/>
            <a:ext cx="1629224" cy="2007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B3976638-EB54-3DE5-58EB-75251AD757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6581" y="0"/>
            <a:ext cx="2061389" cy="280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A2624E8-19D9-39DD-9240-675C8F04DD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7284" y="485080"/>
            <a:ext cx="1974966" cy="2749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98B1C669-FA07-CAD6-BD51-C909A5C80C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3639" y="4600874"/>
            <a:ext cx="1793916" cy="2252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D28CA428-FB33-535D-83CE-D709187FF1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7936" y="2768286"/>
            <a:ext cx="2164988" cy="280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A9DFAA9-B5E2-17C5-096A-74487E34CD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16584" y="3234452"/>
            <a:ext cx="2064358" cy="2812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5C1B514B-9A4C-BAE8-E2CD-8CA9F43F38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0242" y="3781920"/>
            <a:ext cx="2180212" cy="3032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1092B85F-D6B6-21D9-E75C-C049672A32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984063" y="1717484"/>
            <a:ext cx="2268237" cy="1744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B0BB78-3F44-D488-53A3-E3F68B7F041F}"/>
              </a:ext>
            </a:extLst>
          </p:cNvPr>
          <p:cNvSpPr txBox="1"/>
          <p:nvPr/>
        </p:nvSpPr>
        <p:spPr>
          <a:xfrm>
            <a:off x="12614" y="-17622"/>
            <a:ext cx="5960761"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spcBef>
                <a:spcPts val="0"/>
              </a:spcBef>
              <a:spcAft>
                <a:spcPts val="0"/>
              </a:spcAft>
              <a:buClrTx/>
              <a:buSzTx/>
              <a:buFontTx/>
              <a:buNone/>
              <a:tabLst/>
            </a:pPr>
            <a:r>
              <a:rPr kumimoji="0" lang="en-US" sz="2600" b="1" i="0" u="none" strike="noStrike" cap="none" spc="50" normalizeH="0" dirty="0">
                <a:ln>
                  <a:noFill/>
                </a:ln>
                <a:solidFill>
                  <a:schemeClr val="bg1"/>
                </a:solidFill>
                <a:effectLst/>
                <a:uFillTx/>
                <a:latin typeface="Century Gothic" panose="020B0502020202020204" pitchFamily="34" charset="0"/>
                <a:sym typeface="Gill Sans"/>
              </a:rPr>
              <a:t>Box 6. Rapid Experiment </a:t>
            </a:r>
          </a:p>
        </p:txBody>
      </p:sp>
      <p:pic>
        <p:nvPicPr>
          <p:cNvPr id="3074" name="Picture 2" descr="27d4f8ce-9434-468c-a9a4-35e29975ff79">
            <a:extLst>
              <a:ext uri="{FF2B5EF4-FFF2-40B4-BE49-F238E27FC236}">
                <a16:creationId xmlns:a16="http://schemas.microsoft.com/office/drawing/2014/main" id="{B841E16E-98D0-F0CC-AC57-D4D2FDC82B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09051" y="-17622"/>
            <a:ext cx="2970335" cy="3960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It Takes a Village">
            <a:extLst>
              <a:ext uri="{FF2B5EF4-FFF2-40B4-BE49-F238E27FC236}">
                <a16:creationId xmlns:a16="http://schemas.microsoft.com/office/drawing/2014/main" id="{9D25501C-DBEF-861A-7922-86328995F9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76694" y="0"/>
            <a:ext cx="2180212" cy="1744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IMG_2914">
            <a:extLst>
              <a:ext uri="{FF2B5EF4-FFF2-40B4-BE49-F238E27FC236}">
                <a16:creationId xmlns:a16="http://schemas.microsoft.com/office/drawing/2014/main" id="{36D467C7-92D5-8105-B592-74256F1CFA1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87976" y="3074898"/>
            <a:ext cx="1671114" cy="249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IMG_2850">
            <a:extLst>
              <a:ext uri="{FF2B5EF4-FFF2-40B4-BE49-F238E27FC236}">
                <a16:creationId xmlns:a16="http://schemas.microsoft.com/office/drawing/2014/main" id="{C6618DF8-ED50-13A9-4834-C6A1B15A9E9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16034" y="3074899"/>
            <a:ext cx="1460228" cy="2496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692749"/>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7A52BFCE778141B6D4D95CEEC59982" ma:contentTypeVersion="17" ma:contentTypeDescription="Create a new document." ma:contentTypeScope="" ma:versionID="d8eba3e21470affd3e7b19f6293626b7">
  <xsd:schema xmlns:xsd="http://www.w3.org/2001/XMLSchema" xmlns:xs="http://www.w3.org/2001/XMLSchema" xmlns:p="http://schemas.microsoft.com/office/2006/metadata/properties" xmlns:ns2="1e1e84f9-bf32-4f3a-8d52-f118a6d77eb0" xmlns:ns3="29194e7f-750e-477a-9980-da2a7f2a131f" targetNamespace="http://schemas.microsoft.com/office/2006/metadata/properties" ma:root="true" ma:fieldsID="620b3629b4b58b0ba1ed46d9e4616f47" ns2:_="" ns3:_="">
    <xsd:import namespace="1e1e84f9-bf32-4f3a-8d52-f118a6d77eb0"/>
    <xsd:import namespace="29194e7f-750e-477a-9980-da2a7f2a13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1e84f9-bf32-4f3a-8d52-f118a6d77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04ac1c1-677d-4327-939e-fe209079693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94e7f-750e-477a-9980-da2a7f2a13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e28fa89-07d8-49ee-a362-fbd315c36124}" ma:internalName="TaxCatchAll" ma:showField="CatchAllData" ma:web="29194e7f-750e-477a-9980-da2a7f2a13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1e84f9-bf32-4f3a-8d52-f118a6d77eb0">
      <Terms xmlns="http://schemas.microsoft.com/office/infopath/2007/PartnerControls"/>
    </lcf76f155ced4ddcb4097134ff3c332f>
    <TaxCatchAll xmlns="29194e7f-750e-477a-9980-da2a7f2a131f" xsi:nil="true"/>
    <MediaServiceKeyPoints xmlns="1e1e84f9-bf32-4f3a-8d52-f118a6d77eb0" xsi:nil="true"/>
    <SharedWithUsers xmlns="29194e7f-750e-477a-9980-da2a7f2a131f">
      <UserInfo>
        <DisplayName>Serna, Salvador</DisplayName>
        <AccountId>581</AccountId>
        <AccountType/>
      </UserInfo>
    </SharedWithUsers>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615C781D-A8BD-4804-B091-0555A18FD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1e84f9-bf32-4f3a-8d52-f118a6d77eb0"/>
    <ds:schemaRef ds:uri="29194e7f-750e-477a-9980-da2a7f2a13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11A92-D464-4AC4-A396-BA73B10CEEAC}">
  <ds:schemaRefs>
    <ds:schemaRef ds:uri="1e1e84f9-bf32-4f3a-8d52-f118a6d77eb0"/>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29194e7f-750e-477a-9980-da2a7f2a131f"/>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{1116E271-5BDA-44DA-ABA4-AE7DD2F77324}tf33713516_win32</Template>
  <TotalTime>50904</TotalTime>
  <Words>1099</Words>
  <Application>Microsoft Office PowerPoint</Application>
  <PresentationFormat>Widescreen</PresentationFormat>
  <Paragraphs>84</Paragraphs>
  <Slides>10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Broadway</vt:lpstr>
      <vt:lpstr>Calibri</vt:lpstr>
      <vt:lpstr>Calibri Light</vt:lpstr>
      <vt:lpstr>Century Gothic</vt:lpstr>
      <vt:lpstr>Gill Sans MT</vt:lpstr>
      <vt:lpstr>Montserrat</vt:lpstr>
      <vt:lpstr>Times New Roman</vt:lpstr>
      <vt:lpstr>Walbaum Display</vt:lpstr>
      <vt:lpstr>Wingdings</vt:lpstr>
      <vt:lpstr>3DFloatVTI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Coming 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Wairimu</dc:creator>
  <cp:lastModifiedBy>David Wairimu</cp:lastModifiedBy>
  <cp:revision>6</cp:revision>
  <cp:lastPrinted>2023-01-23T14:42:35Z</cp:lastPrinted>
  <dcterms:created xsi:type="dcterms:W3CDTF">2022-09-07T19:08:33Z</dcterms:created>
  <dcterms:modified xsi:type="dcterms:W3CDTF">2023-01-31T15:38:26Z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0x0101009A7A52BFCE778141B6D4D95CEEC59982</vt:lpwstr>
  </property>
  <property fmtid="{D5CDD505-2E9C-101B-9397-08002B2CF9AE}" pid="3" name="MediaServiceImageTags">
    <vt:lpwstr/>
  </property>
</Properties>
</file>